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38.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rts/chart5.xml" ContentType="application/vnd.openxmlformats-officedocument.drawingml.chart+xml"/>
  <Override PartName="/ppt/notesSlides/notesSlide89.xml" ContentType="application/vnd.openxmlformats-officedocument.presentationml.notesSlide+xml"/>
  <Override PartName="/ppt/charts/chart6.xml" ContentType="application/vnd.openxmlformats-officedocument.drawingml.chart+xml"/>
  <Override PartName="/ppt/notesSlides/notesSlide90.xml" ContentType="application/vnd.openxmlformats-officedocument.presentationml.notesSlide+xml"/>
  <Override PartName="/ppt/charts/chart7.xml" ContentType="application/vnd.openxmlformats-officedocument.drawingml.chart+xml"/>
  <Override PartName="/ppt/notesSlides/notesSlide91.xml" ContentType="application/vnd.openxmlformats-officedocument.presentationml.notesSlide+xml"/>
  <Override PartName="/ppt/charts/chart8.xml" ContentType="application/vnd.openxmlformats-officedocument.drawingml.chart+xml"/>
  <Override PartName="/ppt/theme/themeOverride4.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95"/>
  </p:notesMasterIdLst>
  <p:handoutMasterIdLst>
    <p:handoutMasterId r:id="rId96"/>
  </p:handoutMasterIdLst>
  <p:sldIdLst>
    <p:sldId id="256" r:id="rId2"/>
    <p:sldId id="263" r:id="rId3"/>
    <p:sldId id="268" r:id="rId4"/>
    <p:sldId id="402" r:id="rId5"/>
    <p:sldId id="403" r:id="rId6"/>
    <p:sldId id="404" r:id="rId7"/>
    <p:sldId id="400" r:id="rId8"/>
    <p:sldId id="405" r:id="rId9"/>
    <p:sldId id="406" r:id="rId10"/>
    <p:sldId id="407" r:id="rId11"/>
    <p:sldId id="265" r:id="rId12"/>
    <p:sldId id="363" r:id="rId13"/>
    <p:sldId id="364" r:id="rId14"/>
    <p:sldId id="365" r:id="rId15"/>
    <p:sldId id="366" r:id="rId16"/>
    <p:sldId id="367" r:id="rId17"/>
    <p:sldId id="368" r:id="rId18"/>
    <p:sldId id="369" r:id="rId19"/>
    <p:sldId id="370" r:id="rId20"/>
    <p:sldId id="371" r:id="rId21"/>
    <p:sldId id="358" r:id="rId22"/>
    <p:sldId id="257" r:id="rId23"/>
    <p:sldId id="258" r:id="rId24"/>
    <p:sldId id="359" r:id="rId25"/>
    <p:sldId id="361" r:id="rId26"/>
    <p:sldId id="362" r:id="rId27"/>
    <p:sldId id="267" r:id="rId28"/>
    <p:sldId id="259" r:id="rId29"/>
    <p:sldId id="261" r:id="rId30"/>
    <p:sldId id="260" r:id="rId31"/>
    <p:sldId id="262" r:id="rId32"/>
    <p:sldId id="360" r:id="rId33"/>
    <p:sldId id="264" r:id="rId34"/>
    <p:sldId id="269" r:id="rId35"/>
    <p:sldId id="270" r:id="rId36"/>
    <p:sldId id="271" r:id="rId37"/>
    <p:sldId id="272" r:id="rId38"/>
    <p:sldId id="273" r:id="rId39"/>
    <p:sldId id="274" r:id="rId40"/>
    <p:sldId id="275" r:id="rId41"/>
    <p:sldId id="282" r:id="rId42"/>
    <p:sldId id="283" r:id="rId43"/>
    <p:sldId id="284" r:id="rId44"/>
    <p:sldId id="285" r:id="rId45"/>
    <p:sldId id="286" r:id="rId46"/>
    <p:sldId id="396" r:id="rId47"/>
    <p:sldId id="397" r:id="rId48"/>
    <p:sldId id="398" r:id="rId49"/>
    <p:sldId id="288" r:id="rId50"/>
    <p:sldId id="289" r:id="rId51"/>
    <p:sldId id="290" r:id="rId52"/>
    <p:sldId id="291" r:id="rId53"/>
    <p:sldId id="292" r:id="rId54"/>
    <p:sldId id="293" r:id="rId55"/>
    <p:sldId id="294" r:id="rId56"/>
    <p:sldId id="300" r:id="rId57"/>
    <p:sldId id="310" r:id="rId58"/>
    <p:sldId id="312" r:id="rId59"/>
    <p:sldId id="313" r:id="rId60"/>
    <p:sldId id="316" r:id="rId61"/>
    <p:sldId id="318" r:id="rId62"/>
    <p:sldId id="319" r:id="rId63"/>
    <p:sldId id="320" r:id="rId64"/>
    <p:sldId id="323" r:id="rId65"/>
    <p:sldId id="326" r:id="rId66"/>
    <p:sldId id="328" r:id="rId67"/>
    <p:sldId id="329" r:id="rId68"/>
    <p:sldId id="330"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287" r:id="rId93"/>
    <p:sldId id="356" r:id="rId94"/>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659" autoAdjust="0"/>
  </p:normalViewPr>
  <p:slideViewPr>
    <p:cSldViewPr>
      <p:cViewPr varScale="1">
        <p:scale>
          <a:sx n="61" d="100"/>
          <a:sy n="61" d="100"/>
        </p:scale>
        <p:origin x="-1589" y="-82"/>
      </p:cViewPr>
      <p:guideLst>
        <p:guide orient="horz" pos="2160"/>
        <p:guide pos="2880"/>
      </p:guideLst>
    </p:cSldViewPr>
  </p:slideViewPr>
  <p:notesTextViewPr>
    <p:cViewPr>
      <p:scale>
        <a:sx n="1" d="1"/>
        <a:sy n="1" d="1"/>
      </p:scale>
      <p:origin x="0" y="0"/>
    </p:cViewPr>
  </p:notesTextViewPr>
  <p:sorterViewPr>
    <p:cViewPr>
      <p:scale>
        <a:sx n="100" d="100"/>
        <a:sy n="100" d="100"/>
      </p:scale>
      <p:origin x="0" y="104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teresa_zalewski:Desktop:Workshops:DATA:pipeline%20data.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teresa_zalewski:Desktop:Workshops:DATA:pipeline%20data.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teresa_zalewski:Desktop:Bahamas:data:Bahamas%20data.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2011 vs. 2013 Dual Credit Enrollment</a:t>
            </a:r>
          </a:p>
        </c:rich>
      </c:tx>
      <c:layout/>
      <c:overlay val="0"/>
    </c:title>
    <c:autoTitleDeleted val="0"/>
    <c:plotArea>
      <c:layout/>
      <c:barChart>
        <c:barDir val="col"/>
        <c:grouping val="clustered"/>
        <c:varyColors val="0"/>
        <c:ser>
          <c:idx val="1"/>
          <c:order val="0"/>
          <c:tx>
            <c:v>2011</c:v>
          </c:tx>
          <c:invertIfNegative val="0"/>
          <c:val>
            <c:numRef>
              <c:f>Sheet1!$D$4:$D$14</c:f>
              <c:numCache>
                <c:formatCode>0.00%</c:formatCode>
                <c:ptCount val="11"/>
                <c:pt idx="0">
                  <c:v>5.0999999999999997E-2</c:v>
                </c:pt>
                <c:pt idx="1">
                  <c:v>2.5000000000000001E-2</c:v>
                </c:pt>
                <c:pt idx="2">
                  <c:v>0.17599999999999999</c:v>
                </c:pt>
                <c:pt idx="3">
                  <c:v>7.6999999999999999E-2</c:v>
                </c:pt>
                <c:pt idx="4">
                  <c:v>3.1E-2</c:v>
                </c:pt>
                <c:pt idx="5">
                  <c:v>0.17299999999999999</c:v>
                </c:pt>
                <c:pt idx="6">
                  <c:v>9.2999999999999999E-2</c:v>
                </c:pt>
                <c:pt idx="7">
                  <c:v>0.307</c:v>
                </c:pt>
                <c:pt idx="8">
                  <c:v>0.04</c:v>
                </c:pt>
                <c:pt idx="9">
                  <c:v>2.8000000000000001E-2</c:v>
                </c:pt>
                <c:pt idx="10">
                  <c:v>1</c:v>
                </c:pt>
              </c:numCache>
            </c:numRef>
          </c:val>
        </c:ser>
        <c:ser>
          <c:idx val="0"/>
          <c:order val="1"/>
          <c:tx>
            <c:v>2013</c:v>
          </c:tx>
          <c:invertIfNegative val="0"/>
          <c:dLbls>
            <c:showLegendKey val="0"/>
            <c:showVal val="1"/>
            <c:showCatName val="0"/>
            <c:showSerName val="0"/>
            <c:showPercent val="0"/>
            <c:showBubbleSize val="0"/>
            <c:showLeaderLines val="0"/>
          </c:dLbls>
          <c:cat>
            <c:strRef>
              <c:f>Sheet1!$A$4:$B$14</c:f>
              <c:strCache>
                <c:ptCount val="11"/>
                <c:pt idx="0">
                  <c:v>High Plains</c:v>
                </c:pt>
                <c:pt idx="1">
                  <c:v>Northwest</c:v>
                </c:pt>
                <c:pt idx="2">
                  <c:v>Metroplex</c:v>
                </c:pt>
                <c:pt idx="3">
                  <c:v>Upper East</c:v>
                </c:pt>
                <c:pt idx="4">
                  <c:v>Southeast</c:v>
                </c:pt>
                <c:pt idx="5">
                  <c:v>Gulf Coast</c:v>
                </c:pt>
                <c:pt idx="6">
                  <c:v>Central Texas</c:v>
                </c:pt>
                <c:pt idx="7">
                  <c:v>South Texas</c:v>
                </c:pt>
                <c:pt idx="8">
                  <c:v>West Texas</c:v>
                </c:pt>
                <c:pt idx="9">
                  <c:v>Upper Rio Grande</c:v>
                </c:pt>
                <c:pt idx="10">
                  <c:v>Statewide</c:v>
                </c:pt>
              </c:strCache>
            </c:strRef>
          </c:cat>
          <c:val>
            <c:numRef>
              <c:f>Sheet1!$E$4:$E$14</c:f>
              <c:numCache>
                <c:formatCode>0.00%</c:formatCode>
                <c:ptCount val="11"/>
                <c:pt idx="0">
                  <c:v>4.3999999999999997E-2</c:v>
                </c:pt>
                <c:pt idx="1">
                  <c:v>2.5000000000000001E-2</c:v>
                </c:pt>
                <c:pt idx="2">
                  <c:v>0.19700000000000001</c:v>
                </c:pt>
                <c:pt idx="3">
                  <c:v>0.06</c:v>
                </c:pt>
                <c:pt idx="4">
                  <c:v>2.5999999999999999E-2</c:v>
                </c:pt>
                <c:pt idx="5">
                  <c:v>0.193</c:v>
                </c:pt>
                <c:pt idx="6">
                  <c:v>9.7000000000000003E-2</c:v>
                </c:pt>
                <c:pt idx="7">
                  <c:v>0.27300000000000002</c:v>
                </c:pt>
                <c:pt idx="8">
                  <c:v>4.2999999999999997E-2</c:v>
                </c:pt>
                <c:pt idx="9">
                  <c:v>4.2999999999999997E-2</c:v>
                </c:pt>
                <c:pt idx="10">
                  <c:v>1</c:v>
                </c:pt>
              </c:numCache>
            </c:numRef>
          </c:val>
        </c:ser>
        <c:dLbls>
          <c:showLegendKey val="0"/>
          <c:showVal val="0"/>
          <c:showCatName val="0"/>
          <c:showSerName val="0"/>
          <c:showPercent val="0"/>
          <c:showBubbleSize val="0"/>
        </c:dLbls>
        <c:gapWidth val="120"/>
        <c:axId val="150287488"/>
        <c:axId val="150289024"/>
      </c:barChart>
      <c:catAx>
        <c:axId val="150287488"/>
        <c:scaling>
          <c:orientation val="minMax"/>
        </c:scaling>
        <c:delete val="0"/>
        <c:axPos val="b"/>
        <c:majorTickMark val="out"/>
        <c:minorTickMark val="none"/>
        <c:tickLblPos val="nextTo"/>
        <c:crossAx val="150289024"/>
        <c:crosses val="autoZero"/>
        <c:auto val="1"/>
        <c:lblAlgn val="ctr"/>
        <c:lblOffset val="100"/>
        <c:noMultiLvlLbl val="0"/>
      </c:catAx>
      <c:valAx>
        <c:axId val="150289024"/>
        <c:scaling>
          <c:orientation val="minMax"/>
        </c:scaling>
        <c:delete val="0"/>
        <c:axPos val="l"/>
        <c:majorGridlines/>
        <c:numFmt formatCode="0%" sourceLinked="0"/>
        <c:majorTickMark val="out"/>
        <c:minorTickMark val="none"/>
        <c:tickLblPos val="nextTo"/>
        <c:crossAx val="15028748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1207878834358094E-2"/>
          <c:y val="4.1588045846025497E-2"/>
          <c:w val="0.74547010999103702"/>
          <c:h val="0.88608851798027999"/>
        </c:manualLayout>
      </c:layout>
      <c:lineChart>
        <c:grouping val="standard"/>
        <c:varyColors val="0"/>
        <c:ser>
          <c:idx val="0"/>
          <c:order val="0"/>
          <c:tx>
            <c:strRef>
              <c:f>Sheet1!$A$37</c:f>
              <c:strCache>
                <c:ptCount val="1"/>
                <c:pt idx="0">
                  <c:v>Public 2-year*</c:v>
                </c:pt>
              </c:strCache>
            </c:strRef>
          </c:tx>
          <c:spPr>
            <a:ln w="31750"/>
          </c:spPr>
          <c:dLbls>
            <c:txPr>
              <a:bodyPr/>
              <a:lstStyle/>
              <a:p>
                <a:pPr>
                  <a:defRPr>
                    <a:latin typeface="Arial"/>
                    <a:cs typeface="Arial"/>
                  </a:defRPr>
                </a:pPr>
                <a:endParaRPr lang="en-US"/>
              </a:p>
            </c:txPr>
            <c:dLblPos val="t"/>
            <c:showLegendKey val="0"/>
            <c:showVal val="1"/>
            <c:showCatName val="0"/>
            <c:showSerName val="0"/>
            <c:showPercent val="0"/>
            <c:showBubbleSize val="0"/>
            <c:showLeaderLines val="0"/>
          </c:dLbls>
          <c:cat>
            <c:numRef>
              <c:f>Sheet1!$B$36:$F$36</c:f>
              <c:numCache>
                <c:formatCode>General</c:formatCode>
                <c:ptCount val="5"/>
                <c:pt idx="0">
                  <c:v>2006</c:v>
                </c:pt>
                <c:pt idx="1">
                  <c:v>2007</c:v>
                </c:pt>
                <c:pt idx="2">
                  <c:v>2008</c:v>
                </c:pt>
                <c:pt idx="3">
                  <c:v>2009</c:v>
                </c:pt>
                <c:pt idx="4">
                  <c:v>2010</c:v>
                </c:pt>
              </c:numCache>
            </c:numRef>
          </c:cat>
          <c:val>
            <c:numRef>
              <c:f>Sheet1!$B$37:$F$37</c:f>
              <c:numCache>
                <c:formatCode>#,##0</c:formatCode>
                <c:ptCount val="5"/>
                <c:pt idx="0">
                  <c:v>575712</c:v>
                </c:pt>
                <c:pt idx="1">
                  <c:v>587244</c:v>
                </c:pt>
                <c:pt idx="2">
                  <c:v>617507</c:v>
                </c:pt>
                <c:pt idx="3">
                  <c:v>692845</c:v>
                </c:pt>
                <c:pt idx="4">
                  <c:v>743252</c:v>
                </c:pt>
              </c:numCache>
            </c:numRef>
          </c:val>
          <c:smooth val="0"/>
        </c:ser>
        <c:ser>
          <c:idx val="1"/>
          <c:order val="1"/>
          <c:tx>
            <c:strRef>
              <c:f>Sheet1!$A$38</c:f>
              <c:strCache>
                <c:ptCount val="1"/>
                <c:pt idx="0">
                  <c:v>Public 4-year</c:v>
                </c:pt>
              </c:strCache>
            </c:strRef>
          </c:tx>
          <c:spPr>
            <a:ln w="31750"/>
          </c:spPr>
          <c:dLbls>
            <c:txPr>
              <a:bodyPr/>
              <a:lstStyle/>
              <a:p>
                <a:pPr>
                  <a:defRPr>
                    <a:latin typeface="Arial"/>
                    <a:cs typeface="Arial"/>
                  </a:defRPr>
                </a:pPr>
                <a:endParaRPr lang="en-US"/>
              </a:p>
            </c:txPr>
            <c:dLblPos val="t"/>
            <c:showLegendKey val="0"/>
            <c:showVal val="1"/>
            <c:showCatName val="0"/>
            <c:showSerName val="0"/>
            <c:showPercent val="0"/>
            <c:showBubbleSize val="0"/>
            <c:showLeaderLines val="0"/>
          </c:dLbls>
          <c:cat>
            <c:numRef>
              <c:f>Sheet1!$B$36:$F$36</c:f>
              <c:numCache>
                <c:formatCode>General</c:formatCode>
                <c:ptCount val="5"/>
                <c:pt idx="0">
                  <c:v>2006</c:v>
                </c:pt>
                <c:pt idx="1">
                  <c:v>2007</c:v>
                </c:pt>
                <c:pt idx="2">
                  <c:v>2008</c:v>
                </c:pt>
                <c:pt idx="3">
                  <c:v>2009</c:v>
                </c:pt>
                <c:pt idx="4">
                  <c:v>2010</c:v>
                </c:pt>
              </c:numCache>
            </c:numRef>
          </c:cat>
          <c:val>
            <c:numRef>
              <c:f>Sheet1!$B$38:$F$38</c:f>
              <c:numCache>
                <c:formatCode>#,##0</c:formatCode>
                <c:ptCount val="5"/>
                <c:pt idx="0">
                  <c:v>491140</c:v>
                </c:pt>
                <c:pt idx="1">
                  <c:v>497195</c:v>
                </c:pt>
                <c:pt idx="2">
                  <c:v>509136</c:v>
                </c:pt>
                <c:pt idx="3">
                  <c:v>532226</c:v>
                </c:pt>
                <c:pt idx="4">
                  <c:v>557550</c:v>
                </c:pt>
              </c:numCache>
            </c:numRef>
          </c:val>
          <c:smooth val="0"/>
        </c:ser>
        <c:dLbls>
          <c:showLegendKey val="0"/>
          <c:showVal val="1"/>
          <c:showCatName val="0"/>
          <c:showSerName val="0"/>
          <c:showPercent val="0"/>
          <c:showBubbleSize val="0"/>
        </c:dLbls>
        <c:marker val="1"/>
        <c:smooth val="0"/>
        <c:axId val="109042688"/>
        <c:axId val="109052672"/>
      </c:lineChart>
      <c:catAx>
        <c:axId val="109042688"/>
        <c:scaling>
          <c:orientation val="minMax"/>
        </c:scaling>
        <c:delete val="0"/>
        <c:axPos val="b"/>
        <c:numFmt formatCode="General" sourceLinked="1"/>
        <c:majorTickMark val="out"/>
        <c:minorTickMark val="none"/>
        <c:tickLblPos val="nextTo"/>
        <c:txPr>
          <a:bodyPr/>
          <a:lstStyle/>
          <a:p>
            <a:pPr>
              <a:defRPr>
                <a:latin typeface="Arial"/>
                <a:cs typeface="Arial"/>
              </a:defRPr>
            </a:pPr>
            <a:endParaRPr lang="en-US"/>
          </a:p>
        </c:txPr>
        <c:crossAx val="109052672"/>
        <c:crosses val="autoZero"/>
        <c:auto val="1"/>
        <c:lblAlgn val="ctr"/>
        <c:lblOffset val="100"/>
        <c:noMultiLvlLbl val="0"/>
      </c:catAx>
      <c:valAx>
        <c:axId val="109052672"/>
        <c:scaling>
          <c:orientation val="minMax"/>
          <c:min val="300000"/>
        </c:scaling>
        <c:delete val="0"/>
        <c:axPos val="l"/>
        <c:majorGridlines/>
        <c:numFmt formatCode="#,##0" sourceLinked="1"/>
        <c:majorTickMark val="out"/>
        <c:minorTickMark val="none"/>
        <c:tickLblPos val="nextTo"/>
        <c:txPr>
          <a:bodyPr/>
          <a:lstStyle/>
          <a:p>
            <a:pPr>
              <a:defRPr>
                <a:latin typeface="Arial"/>
                <a:cs typeface="Arial"/>
              </a:defRPr>
            </a:pPr>
            <a:endParaRPr lang="en-US"/>
          </a:p>
        </c:txPr>
        <c:crossAx val="109042688"/>
        <c:crosses val="autoZero"/>
        <c:crossBetween val="between"/>
      </c:valAx>
    </c:plotArea>
    <c:legend>
      <c:legendPos val="r"/>
      <c:layout>
        <c:manualLayout>
          <c:xMode val="edge"/>
          <c:yMode val="edge"/>
          <c:x val="0.82337273439272596"/>
          <c:y val="0.32448967514777399"/>
          <c:w val="0.16974085528392299"/>
          <c:h val="0.13366697331418101"/>
        </c:manualLayout>
      </c:layout>
      <c:overlay val="0"/>
      <c:txPr>
        <a:bodyPr/>
        <a:lstStyle/>
        <a:p>
          <a:pPr>
            <a:defRPr sz="1200">
              <a:latin typeface="Arial"/>
              <a:cs typeface="Arial"/>
            </a:defRPr>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Best-Performing State</c:v>
                </c:pt>
              </c:strCache>
            </c:strRef>
          </c:tx>
          <c:invertIfNegative val="0"/>
          <c:dLbls>
            <c:spPr>
              <a:solidFill>
                <a:schemeClr val="bg1"/>
              </a:solidFill>
            </c:spPr>
            <c:txPr>
              <a:bodyPr/>
              <a:lstStyle/>
              <a:p>
                <a:pPr>
                  <a:defRPr>
                    <a:latin typeface="Arial"/>
                    <a:cs typeface="Arial"/>
                  </a:defRPr>
                </a:pPr>
                <a:endParaRPr lang="en-US"/>
              </a:p>
            </c:txPr>
            <c:showLegendKey val="0"/>
            <c:showVal val="1"/>
            <c:showCatName val="0"/>
            <c:showSerName val="0"/>
            <c:showPercent val="0"/>
            <c:showBubbleSize val="0"/>
            <c:showLeaderLines val="0"/>
          </c:dLbls>
          <c:cat>
            <c:strRef>
              <c:f>Sheet1!$A$2:$A$5</c:f>
              <c:strCache>
                <c:ptCount val="4"/>
                <c:pt idx="0">
                  <c:v>Graduate from High School</c:v>
                </c:pt>
                <c:pt idx="1">
                  <c:v>Directly Enter College</c:v>
                </c:pt>
                <c:pt idx="2">
                  <c:v>Enroll in a Second Year</c:v>
                </c:pt>
                <c:pt idx="3">
                  <c:v>Graduate within 150% of Program Time</c:v>
                </c:pt>
              </c:strCache>
            </c:strRef>
          </c:cat>
          <c:val>
            <c:numRef>
              <c:f>Sheet1!$B$2:$B$5</c:f>
              <c:numCache>
                <c:formatCode>General</c:formatCode>
                <c:ptCount val="4"/>
                <c:pt idx="0">
                  <c:v>86</c:v>
                </c:pt>
                <c:pt idx="1">
                  <c:v>59.6</c:v>
                </c:pt>
                <c:pt idx="2">
                  <c:v>41.7</c:v>
                </c:pt>
                <c:pt idx="3">
                  <c:v>30.2</c:v>
                </c:pt>
              </c:numCache>
            </c:numRef>
          </c:val>
        </c:ser>
        <c:ser>
          <c:idx val="1"/>
          <c:order val="1"/>
          <c:tx>
            <c:strRef>
              <c:f>Sheet1!$C$1</c:f>
              <c:strCache>
                <c:ptCount val="1"/>
                <c:pt idx="0">
                  <c:v>Texas</c:v>
                </c:pt>
              </c:strCache>
            </c:strRef>
          </c:tx>
          <c:invertIfNegative val="0"/>
          <c:dLbls>
            <c:spPr>
              <a:solidFill>
                <a:schemeClr val="bg1"/>
              </a:solidFill>
            </c:spPr>
            <c:txPr>
              <a:bodyPr/>
              <a:lstStyle/>
              <a:p>
                <a:pPr>
                  <a:defRPr>
                    <a:latin typeface="Arial"/>
                    <a:cs typeface="Arial"/>
                  </a:defRPr>
                </a:pPr>
                <a:endParaRPr lang="en-US"/>
              </a:p>
            </c:txPr>
            <c:showLegendKey val="0"/>
            <c:showVal val="1"/>
            <c:showCatName val="0"/>
            <c:showSerName val="0"/>
            <c:showPercent val="0"/>
            <c:showBubbleSize val="0"/>
            <c:showLeaderLines val="0"/>
          </c:dLbls>
          <c:cat>
            <c:strRef>
              <c:f>Sheet1!$A$2:$A$5</c:f>
              <c:strCache>
                <c:ptCount val="4"/>
                <c:pt idx="0">
                  <c:v>Graduate from High School</c:v>
                </c:pt>
                <c:pt idx="1">
                  <c:v>Directly Enter College</c:v>
                </c:pt>
                <c:pt idx="2">
                  <c:v>Enroll in a Second Year</c:v>
                </c:pt>
                <c:pt idx="3">
                  <c:v>Graduate within 150% of Program Time</c:v>
                </c:pt>
              </c:strCache>
            </c:strRef>
          </c:cat>
          <c:val>
            <c:numRef>
              <c:f>Sheet1!$C$2:$C$5</c:f>
              <c:numCache>
                <c:formatCode>General</c:formatCode>
                <c:ptCount val="4"/>
                <c:pt idx="0">
                  <c:v>65.3</c:v>
                </c:pt>
                <c:pt idx="1">
                  <c:v>37.1</c:v>
                </c:pt>
                <c:pt idx="2">
                  <c:v>23.7</c:v>
                </c:pt>
                <c:pt idx="3">
                  <c:v>13.6</c:v>
                </c:pt>
              </c:numCache>
            </c:numRef>
          </c:val>
        </c:ser>
        <c:ser>
          <c:idx val="2"/>
          <c:order val="2"/>
          <c:tx>
            <c:strRef>
              <c:f>Sheet1!$D$1</c:f>
              <c:strCache>
                <c:ptCount val="1"/>
                <c:pt idx="0">
                  <c:v>Nation</c:v>
                </c:pt>
              </c:strCache>
            </c:strRef>
          </c:tx>
          <c:invertIfNegative val="0"/>
          <c:dLbls>
            <c:spPr>
              <a:solidFill>
                <a:schemeClr val="bg1"/>
              </a:solidFill>
            </c:spPr>
            <c:txPr>
              <a:bodyPr/>
              <a:lstStyle/>
              <a:p>
                <a:pPr>
                  <a:defRPr>
                    <a:latin typeface="Arial"/>
                    <a:cs typeface="Arial"/>
                  </a:defRPr>
                </a:pPr>
                <a:endParaRPr lang="en-US"/>
              </a:p>
            </c:txPr>
            <c:showLegendKey val="0"/>
            <c:showVal val="1"/>
            <c:showCatName val="0"/>
            <c:showSerName val="0"/>
            <c:showPercent val="0"/>
            <c:showBubbleSize val="0"/>
            <c:showLeaderLines val="0"/>
          </c:dLbls>
          <c:cat>
            <c:strRef>
              <c:f>Sheet1!$A$2:$A$5</c:f>
              <c:strCache>
                <c:ptCount val="4"/>
                <c:pt idx="0">
                  <c:v>Graduate from High School</c:v>
                </c:pt>
                <c:pt idx="1">
                  <c:v>Directly Enter College</c:v>
                </c:pt>
                <c:pt idx="2">
                  <c:v>Enroll in a Second Year</c:v>
                </c:pt>
                <c:pt idx="3">
                  <c:v>Graduate within 150% of Program Time</c:v>
                </c:pt>
              </c:strCache>
            </c:strRef>
          </c:cat>
          <c:val>
            <c:numRef>
              <c:f>Sheet1!$D$2:$D$5</c:f>
              <c:numCache>
                <c:formatCode>General</c:formatCode>
                <c:ptCount val="4"/>
                <c:pt idx="0">
                  <c:v>69.5</c:v>
                </c:pt>
                <c:pt idx="1">
                  <c:v>44</c:v>
                </c:pt>
                <c:pt idx="2">
                  <c:v>29.8</c:v>
                </c:pt>
                <c:pt idx="3">
                  <c:v>20.5</c:v>
                </c:pt>
              </c:numCache>
            </c:numRef>
          </c:val>
        </c:ser>
        <c:dLbls>
          <c:showLegendKey val="0"/>
          <c:showVal val="1"/>
          <c:showCatName val="0"/>
          <c:showSerName val="0"/>
          <c:showPercent val="0"/>
          <c:showBubbleSize val="0"/>
        </c:dLbls>
        <c:gapWidth val="150"/>
        <c:axId val="109975424"/>
        <c:axId val="109976960"/>
      </c:barChart>
      <c:catAx>
        <c:axId val="109975424"/>
        <c:scaling>
          <c:orientation val="minMax"/>
        </c:scaling>
        <c:delete val="0"/>
        <c:axPos val="b"/>
        <c:majorTickMark val="out"/>
        <c:minorTickMark val="none"/>
        <c:tickLblPos val="nextTo"/>
        <c:txPr>
          <a:bodyPr/>
          <a:lstStyle/>
          <a:p>
            <a:pPr>
              <a:defRPr>
                <a:latin typeface="Arial"/>
                <a:cs typeface="Arial"/>
              </a:defRPr>
            </a:pPr>
            <a:endParaRPr lang="en-US"/>
          </a:p>
        </c:txPr>
        <c:crossAx val="109976960"/>
        <c:crosses val="autoZero"/>
        <c:auto val="1"/>
        <c:lblAlgn val="ctr"/>
        <c:lblOffset val="100"/>
        <c:noMultiLvlLbl val="0"/>
      </c:catAx>
      <c:valAx>
        <c:axId val="109976960"/>
        <c:scaling>
          <c:orientation val="minMax"/>
        </c:scaling>
        <c:delete val="0"/>
        <c:axPos val="l"/>
        <c:majorGridlines/>
        <c:numFmt formatCode="General" sourceLinked="1"/>
        <c:majorTickMark val="out"/>
        <c:minorTickMark val="none"/>
        <c:tickLblPos val="nextTo"/>
        <c:txPr>
          <a:bodyPr/>
          <a:lstStyle/>
          <a:p>
            <a:pPr>
              <a:defRPr>
                <a:latin typeface="Arial"/>
                <a:cs typeface="Arial"/>
              </a:defRPr>
            </a:pPr>
            <a:endParaRPr lang="en-US"/>
          </a:p>
        </c:txPr>
        <c:crossAx val="109975424"/>
        <c:crosses val="autoZero"/>
        <c:crossBetween val="between"/>
      </c:valAx>
    </c:plotArea>
    <c:legend>
      <c:legendPos val="r"/>
      <c:layout>
        <c:manualLayout>
          <c:xMode val="edge"/>
          <c:yMode val="edge"/>
          <c:x val="0.74180961335624596"/>
          <c:y val="5.0349956255468099E-2"/>
          <c:w val="0.23874592767790001"/>
          <c:h val="0.25976807378428102"/>
        </c:manualLayout>
      </c:layout>
      <c:overlay val="1"/>
      <c:txPr>
        <a:bodyPr/>
        <a:lstStyle/>
        <a:p>
          <a:pPr>
            <a:defRPr sz="1200">
              <a:latin typeface="Arial"/>
              <a:cs typeface="Arial"/>
            </a:defRPr>
          </a:pPr>
          <a:endParaRPr lang="en-U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6449588323648698E-2"/>
          <c:y val="4.57482998983171E-2"/>
          <c:w val="0.93068835022185603"/>
          <c:h val="0.78439642763013195"/>
        </c:manualLayout>
      </c:layout>
      <c:stockChart>
        <c:ser>
          <c:idx val="0"/>
          <c:order val="0"/>
          <c:tx>
            <c:strRef>
              <c:f>Sheet1!$B$3</c:f>
              <c:strCache>
                <c:ptCount val="1"/>
                <c:pt idx="0">
                  <c:v>  55-64</c:v>
                </c:pt>
              </c:strCache>
            </c:strRef>
          </c:tx>
          <c:spPr>
            <a:ln w="47625">
              <a:noFill/>
            </a:ln>
          </c:spPr>
          <c:marker>
            <c:symbol val="square"/>
            <c:size val="5"/>
            <c:spPr>
              <a:solidFill>
                <a:schemeClr val="accent2"/>
              </a:solidFill>
              <a:ln>
                <a:solidFill>
                  <a:schemeClr val="accent2"/>
                </a:solidFill>
              </a:ln>
            </c:spPr>
          </c:marker>
          <c:dPt>
            <c:idx val="19"/>
            <c:marker>
              <c:symbol val="square"/>
              <c:size val="7"/>
              <c:spPr>
                <a:solidFill>
                  <a:schemeClr val="accent3"/>
                </a:solidFill>
                <a:ln>
                  <a:solidFill>
                    <a:schemeClr val="accent3"/>
                  </a:solidFill>
                </a:ln>
              </c:spPr>
            </c:marker>
            <c:bubble3D val="0"/>
          </c:dPt>
          <c:cat>
            <c:strRef>
              <c:f>Sheet1!$A$4:$A$33</c:f>
              <c:strCache>
                <c:ptCount val="30"/>
                <c:pt idx="0">
                  <c:v>Turkey</c:v>
                </c:pt>
                <c:pt idx="1">
                  <c:v>Czech Rep.</c:v>
                </c:pt>
                <c:pt idx="2">
                  <c:v>Slovak Rep.</c:v>
                </c:pt>
                <c:pt idx="3">
                  <c:v>Italy</c:v>
                </c:pt>
                <c:pt idx="4">
                  <c:v>Austria</c:v>
                </c:pt>
                <c:pt idx="5">
                  <c:v>Meixco</c:v>
                </c:pt>
                <c:pt idx="6">
                  <c:v>Portugal</c:v>
                </c:pt>
                <c:pt idx="7">
                  <c:v>Hungary</c:v>
                </c:pt>
                <c:pt idx="8">
                  <c:v>Germany</c:v>
                </c:pt>
                <c:pt idx="9">
                  <c:v>Greece</c:v>
                </c:pt>
                <c:pt idx="10">
                  <c:v>Poland</c:v>
                </c:pt>
                <c:pt idx="11">
                  <c:v>Iceland</c:v>
                </c:pt>
                <c:pt idx="12">
                  <c:v>Luxembourg</c:v>
                </c:pt>
                <c:pt idx="13">
                  <c:v>Netherlands</c:v>
                </c:pt>
                <c:pt idx="14">
                  <c:v>United Kingdom</c:v>
                </c:pt>
                <c:pt idx="15">
                  <c:v>Spain</c:v>
                </c:pt>
                <c:pt idx="16">
                  <c:v>Finland</c:v>
                </c:pt>
                <c:pt idx="17">
                  <c:v>Sweden</c:v>
                </c:pt>
                <c:pt idx="18">
                  <c:v>Denmark</c:v>
                </c:pt>
                <c:pt idx="19">
                  <c:v>TEXAS*</c:v>
                </c:pt>
                <c:pt idx="20">
                  <c:v>United States</c:v>
                </c:pt>
                <c:pt idx="21">
                  <c:v>Australia</c:v>
                </c:pt>
                <c:pt idx="22">
                  <c:v>Belgium</c:v>
                </c:pt>
                <c:pt idx="23">
                  <c:v>France</c:v>
                </c:pt>
                <c:pt idx="24">
                  <c:v>Norway</c:v>
                </c:pt>
                <c:pt idx="25">
                  <c:v>Ireland</c:v>
                </c:pt>
                <c:pt idx="26">
                  <c:v>New Zealand</c:v>
                </c:pt>
                <c:pt idx="27">
                  <c:v>Japan</c:v>
                </c:pt>
                <c:pt idx="28">
                  <c:v>South Korea</c:v>
                </c:pt>
                <c:pt idx="29">
                  <c:v>Canada</c:v>
                </c:pt>
              </c:strCache>
            </c:strRef>
          </c:cat>
          <c:val>
            <c:numRef>
              <c:f>Sheet1!$B$4:$B$33</c:f>
              <c:numCache>
                <c:formatCode>0</c:formatCode>
                <c:ptCount val="30"/>
                <c:pt idx="0">
                  <c:v>8</c:v>
                </c:pt>
                <c:pt idx="1">
                  <c:v>11</c:v>
                </c:pt>
                <c:pt idx="2">
                  <c:v>11</c:v>
                </c:pt>
                <c:pt idx="3">
                  <c:v>9</c:v>
                </c:pt>
                <c:pt idx="4">
                  <c:v>14</c:v>
                </c:pt>
                <c:pt idx="5">
                  <c:v>9</c:v>
                </c:pt>
                <c:pt idx="6">
                  <c:v>7</c:v>
                </c:pt>
                <c:pt idx="7">
                  <c:v>16</c:v>
                </c:pt>
                <c:pt idx="8">
                  <c:v>23</c:v>
                </c:pt>
                <c:pt idx="9">
                  <c:v>14</c:v>
                </c:pt>
                <c:pt idx="10">
                  <c:v>12</c:v>
                </c:pt>
                <c:pt idx="11">
                  <c:v>22.633452625164789</c:v>
                </c:pt>
                <c:pt idx="12">
                  <c:v>18.899284368879741</c:v>
                </c:pt>
                <c:pt idx="13">
                  <c:v>25.768790306435619</c:v>
                </c:pt>
                <c:pt idx="14">
                  <c:v>25.101738808731039</c:v>
                </c:pt>
                <c:pt idx="15">
                  <c:v>15.930316656708911</c:v>
                </c:pt>
                <c:pt idx="16">
                  <c:v>28.225762881545439</c:v>
                </c:pt>
                <c:pt idx="17">
                  <c:v>25.863545074714761</c:v>
                </c:pt>
                <c:pt idx="18">
                  <c:v>24.152548585688191</c:v>
                </c:pt>
                <c:pt idx="19">
                  <c:v>34</c:v>
                </c:pt>
                <c:pt idx="20">
                  <c:v>37</c:v>
                </c:pt>
                <c:pt idx="21">
                  <c:v>26.559130124242799</c:v>
                </c:pt>
                <c:pt idx="22">
                  <c:v>22.317298269922151</c:v>
                </c:pt>
                <c:pt idx="23">
                  <c:v>16.57270476445396</c:v>
                </c:pt>
                <c:pt idx="24">
                  <c:v>26.46085997794928</c:v>
                </c:pt>
                <c:pt idx="25">
                  <c:v>17.453870941106679</c:v>
                </c:pt>
                <c:pt idx="26">
                  <c:v>34.717715768981179</c:v>
                </c:pt>
                <c:pt idx="27">
                  <c:v>23.85984427141268</c:v>
                </c:pt>
                <c:pt idx="28">
                  <c:v>10.90519358728174</c:v>
                </c:pt>
                <c:pt idx="29">
                  <c:v>38.906394765528447</c:v>
                </c:pt>
              </c:numCache>
            </c:numRef>
          </c:val>
          <c:smooth val="0"/>
        </c:ser>
        <c:ser>
          <c:idx val="1"/>
          <c:order val="1"/>
          <c:tx>
            <c:strRef>
              <c:f>Sheet1!$D$3</c:f>
              <c:strCache>
                <c:ptCount val="1"/>
              </c:strCache>
            </c:strRef>
          </c:tx>
          <c:spPr>
            <a:ln w="47625">
              <a:noFill/>
            </a:ln>
          </c:spPr>
          <c:marker>
            <c:symbol val="none"/>
          </c:marker>
          <c:cat>
            <c:strRef>
              <c:f>Sheet1!$A$4:$A$33</c:f>
              <c:strCache>
                <c:ptCount val="30"/>
                <c:pt idx="0">
                  <c:v>Turkey</c:v>
                </c:pt>
                <c:pt idx="1">
                  <c:v>Czech Rep.</c:v>
                </c:pt>
                <c:pt idx="2">
                  <c:v>Slovak Rep.</c:v>
                </c:pt>
                <c:pt idx="3">
                  <c:v>Italy</c:v>
                </c:pt>
                <c:pt idx="4">
                  <c:v>Austria</c:v>
                </c:pt>
                <c:pt idx="5">
                  <c:v>Meixco</c:v>
                </c:pt>
                <c:pt idx="6">
                  <c:v>Portugal</c:v>
                </c:pt>
                <c:pt idx="7">
                  <c:v>Hungary</c:v>
                </c:pt>
                <c:pt idx="8">
                  <c:v>Germany</c:v>
                </c:pt>
                <c:pt idx="9">
                  <c:v>Greece</c:v>
                </c:pt>
                <c:pt idx="10">
                  <c:v>Poland</c:v>
                </c:pt>
                <c:pt idx="11">
                  <c:v>Iceland</c:v>
                </c:pt>
                <c:pt idx="12">
                  <c:v>Luxembourg</c:v>
                </c:pt>
                <c:pt idx="13">
                  <c:v>Netherlands</c:v>
                </c:pt>
                <c:pt idx="14">
                  <c:v>United Kingdom</c:v>
                </c:pt>
                <c:pt idx="15">
                  <c:v>Spain</c:v>
                </c:pt>
                <c:pt idx="16">
                  <c:v>Finland</c:v>
                </c:pt>
                <c:pt idx="17">
                  <c:v>Sweden</c:v>
                </c:pt>
                <c:pt idx="18">
                  <c:v>Denmark</c:v>
                </c:pt>
                <c:pt idx="19">
                  <c:v>TEXAS*</c:v>
                </c:pt>
                <c:pt idx="20">
                  <c:v>United States</c:v>
                </c:pt>
                <c:pt idx="21">
                  <c:v>Australia</c:v>
                </c:pt>
                <c:pt idx="22">
                  <c:v>Belgium</c:v>
                </c:pt>
                <c:pt idx="23">
                  <c:v>France</c:v>
                </c:pt>
                <c:pt idx="24">
                  <c:v>Norway</c:v>
                </c:pt>
                <c:pt idx="25">
                  <c:v>Ireland</c:v>
                </c:pt>
                <c:pt idx="26">
                  <c:v>New Zealand</c:v>
                </c:pt>
                <c:pt idx="27">
                  <c:v>Japan</c:v>
                </c:pt>
                <c:pt idx="28">
                  <c:v>South Korea</c:v>
                </c:pt>
                <c:pt idx="29">
                  <c:v>Canada</c:v>
                </c:pt>
              </c:strCache>
            </c:strRef>
          </c:cat>
          <c:val>
            <c:numRef>
              <c:f>Sheet1!$C$4:$C$33</c:f>
              <c:numCache>
                <c:formatCode>0</c:formatCode>
                <c:ptCount val="30"/>
                <c:pt idx="0">
                  <c:v>14</c:v>
                </c:pt>
                <c:pt idx="1">
                  <c:v>15</c:v>
                </c:pt>
                <c:pt idx="2">
                  <c:v>17</c:v>
                </c:pt>
                <c:pt idx="3">
                  <c:v>19</c:v>
                </c:pt>
                <c:pt idx="4">
                  <c:v>19</c:v>
                </c:pt>
                <c:pt idx="5">
                  <c:v>19</c:v>
                </c:pt>
                <c:pt idx="6">
                  <c:v>21</c:v>
                </c:pt>
                <c:pt idx="7">
                  <c:v>22</c:v>
                </c:pt>
                <c:pt idx="8">
                  <c:v>23</c:v>
                </c:pt>
                <c:pt idx="9">
                  <c:v>28</c:v>
                </c:pt>
                <c:pt idx="10">
                  <c:v>30</c:v>
                </c:pt>
                <c:pt idx="11">
                  <c:v>31.018268222557101</c:v>
                </c:pt>
                <c:pt idx="12">
                  <c:v>35.748881797391363</c:v>
                </c:pt>
                <c:pt idx="13">
                  <c:v>36.69641830469925</c:v>
                </c:pt>
                <c:pt idx="14">
                  <c:v>37.08811731155005</c:v>
                </c:pt>
                <c:pt idx="15">
                  <c:v>38.928237460480453</c:v>
                </c:pt>
                <c:pt idx="16">
                  <c:v>39.297248379415343</c:v>
                </c:pt>
                <c:pt idx="17">
                  <c:v>39.956377914101637</c:v>
                </c:pt>
                <c:pt idx="18">
                  <c:v>40.094360617811702</c:v>
                </c:pt>
                <c:pt idx="19">
                  <c:v>32</c:v>
                </c:pt>
                <c:pt idx="20">
                  <c:v>39</c:v>
                </c:pt>
                <c:pt idx="21">
                  <c:v>40.728857588547378</c:v>
                </c:pt>
                <c:pt idx="22">
                  <c:v>41.339032913758238</c:v>
                </c:pt>
                <c:pt idx="23">
                  <c:v>41.442162028078322</c:v>
                </c:pt>
                <c:pt idx="24">
                  <c:v>42.680412371134018</c:v>
                </c:pt>
                <c:pt idx="25">
                  <c:v>43.927715928613416</c:v>
                </c:pt>
                <c:pt idx="26">
                  <c:v>47.267641996557657</c:v>
                </c:pt>
                <c:pt idx="27">
                  <c:v>53.664302600472809</c:v>
                </c:pt>
                <c:pt idx="28">
                  <c:v>55.504890972080702</c:v>
                </c:pt>
                <c:pt idx="29">
                  <c:v>55.805925440840817</c:v>
                </c:pt>
              </c:numCache>
            </c:numRef>
          </c:val>
          <c:smooth val="0"/>
        </c:ser>
        <c:ser>
          <c:idx val="2"/>
          <c:order val="2"/>
          <c:tx>
            <c:strRef>
              <c:f>Sheet1!#REF!</c:f>
              <c:strCache>
                <c:ptCount val="1"/>
                <c:pt idx="0">
                  <c:v>#REF!</c:v>
                </c:pt>
              </c:strCache>
            </c:strRef>
          </c:tx>
          <c:spPr>
            <a:ln w="47625">
              <a:noFill/>
            </a:ln>
          </c:spPr>
          <c:marker>
            <c:symbol val="triangle"/>
            <c:size val="6"/>
            <c:spPr>
              <a:solidFill>
                <a:schemeClr val="tx2"/>
              </a:solidFill>
              <a:ln>
                <a:solidFill>
                  <a:schemeClr val="tx2"/>
                </a:solidFill>
              </a:ln>
            </c:spPr>
          </c:marker>
          <c:dPt>
            <c:idx val="19"/>
            <c:marker>
              <c:symbol val="triangle"/>
              <c:size val="8"/>
              <c:spPr>
                <a:solidFill>
                  <a:schemeClr val="accent4"/>
                </a:solidFill>
                <a:ln>
                  <a:solidFill>
                    <a:schemeClr val="accent4"/>
                  </a:solidFill>
                </a:ln>
              </c:spPr>
            </c:marker>
            <c:bubble3D val="0"/>
          </c:dPt>
          <c:cat>
            <c:strRef>
              <c:f>Sheet1!$A$4:$A$33</c:f>
              <c:strCache>
                <c:ptCount val="30"/>
                <c:pt idx="0">
                  <c:v>Turkey</c:v>
                </c:pt>
                <c:pt idx="1">
                  <c:v>Czech Rep.</c:v>
                </c:pt>
                <c:pt idx="2">
                  <c:v>Slovak Rep.</c:v>
                </c:pt>
                <c:pt idx="3">
                  <c:v>Italy</c:v>
                </c:pt>
                <c:pt idx="4">
                  <c:v>Austria</c:v>
                </c:pt>
                <c:pt idx="5">
                  <c:v>Meixco</c:v>
                </c:pt>
                <c:pt idx="6">
                  <c:v>Portugal</c:v>
                </c:pt>
                <c:pt idx="7">
                  <c:v>Hungary</c:v>
                </c:pt>
                <c:pt idx="8">
                  <c:v>Germany</c:v>
                </c:pt>
                <c:pt idx="9">
                  <c:v>Greece</c:v>
                </c:pt>
                <c:pt idx="10">
                  <c:v>Poland</c:v>
                </c:pt>
                <c:pt idx="11">
                  <c:v>Iceland</c:v>
                </c:pt>
                <c:pt idx="12">
                  <c:v>Luxembourg</c:v>
                </c:pt>
                <c:pt idx="13">
                  <c:v>Netherlands</c:v>
                </c:pt>
                <c:pt idx="14">
                  <c:v>United Kingdom</c:v>
                </c:pt>
                <c:pt idx="15">
                  <c:v>Spain</c:v>
                </c:pt>
                <c:pt idx="16">
                  <c:v>Finland</c:v>
                </c:pt>
                <c:pt idx="17">
                  <c:v>Sweden</c:v>
                </c:pt>
                <c:pt idx="18">
                  <c:v>Denmark</c:v>
                </c:pt>
                <c:pt idx="19">
                  <c:v>TEXAS*</c:v>
                </c:pt>
                <c:pt idx="20">
                  <c:v>United States</c:v>
                </c:pt>
                <c:pt idx="21">
                  <c:v>Australia</c:v>
                </c:pt>
                <c:pt idx="22">
                  <c:v>Belgium</c:v>
                </c:pt>
                <c:pt idx="23">
                  <c:v>France</c:v>
                </c:pt>
                <c:pt idx="24">
                  <c:v>Norway</c:v>
                </c:pt>
                <c:pt idx="25">
                  <c:v>Ireland</c:v>
                </c:pt>
                <c:pt idx="26">
                  <c:v>New Zealand</c:v>
                </c:pt>
                <c:pt idx="27">
                  <c:v>Japan</c:v>
                </c:pt>
                <c:pt idx="28">
                  <c:v>South Korea</c:v>
                </c:pt>
                <c:pt idx="29">
                  <c:v>Canada</c:v>
                </c:pt>
              </c:strCache>
            </c:strRef>
          </c:cat>
          <c:val>
            <c:numRef>
              <c:f>Sheet1!$D$4:$D$33</c:f>
              <c:numCache>
                <c:formatCode>0</c:formatCode>
                <c:ptCount val="30"/>
                <c:pt idx="0">
                  <c:v>14</c:v>
                </c:pt>
                <c:pt idx="1">
                  <c:v>15</c:v>
                </c:pt>
                <c:pt idx="2">
                  <c:v>17</c:v>
                </c:pt>
                <c:pt idx="3">
                  <c:v>19</c:v>
                </c:pt>
                <c:pt idx="4">
                  <c:v>19</c:v>
                </c:pt>
                <c:pt idx="5">
                  <c:v>19</c:v>
                </c:pt>
                <c:pt idx="6">
                  <c:v>21</c:v>
                </c:pt>
                <c:pt idx="7">
                  <c:v>22</c:v>
                </c:pt>
                <c:pt idx="8">
                  <c:v>23</c:v>
                </c:pt>
                <c:pt idx="9">
                  <c:v>28</c:v>
                </c:pt>
                <c:pt idx="10">
                  <c:v>30</c:v>
                </c:pt>
                <c:pt idx="11">
                  <c:v>31.018268222557101</c:v>
                </c:pt>
                <c:pt idx="12">
                  <c:v>35.748881797391363</c:v>
                </c:pt>
                <c:pt idx="13">
                  <c:v>36.69641830469925</c:v>
                </c:pt>
                <c:pt idx="14">
                  <c:v>37.08811731155005</c:v>
                </c:pt>
                <c:pt idx="15">
                  <c:v>38.928237460480453</c:v>
                </c:pt>
                <c:pt idx="16">
                  <c:v>39.297248379415343</c:v>
                </c:pt>
                <c:pt idx="17">
                  <c:v>39.956377914101637</c:v>
                </c:pt>
                <c:pt idx="18">
                  <c:v>40.094360617811702</c:v>
                </c:pt>
                <c:pt idx="19">
                  <c:v>32</c:v>
                </c:pt>
                <c:pt idx="20">
                  <c:v>40.386425079791813</c:v>
                </c:pt>
                <c:pt idx="21">
                  <c:v>40.728857588547378</c:v>
                </c:pt>
                <c:pt idx="22">
                  <c:v>41.339032913758238</c:v>
                </c:pt>
                <c:pt idx="23">
                  <c:v>41.442162028078322</c:v>
                </c:pt>
                <c:pt idx="24">
                  <c:v>42.680412371134018</c:v>
                </c:pt>
                <c:pt idx="25">
                  <c:v>43.927715928613416</c:v>
                </c:pt>
                <c:pt idx="26">
                  <c:v>47.267641996557657</c:v>
                </c:pt>
                <c:pt idx="27">
                  <c:v>53.664302600472809</c:v>
                </c:pt>
                <c:pt idx="28">
                  <c:v>55.504890972080702</c:v>
                </c:pt>
                <c:pt idx="29">
                  <c:v>55.805925440840817</c:v>
                </c:pt>
              </c:numCache>
            </c:numRef>
          </c:val>
          <c:smooth val="0"/>
        </c:ser>
        <c:dLbls>
          <c:showLegendKey val="0"/>
          <c:showVal val="0"/>
          <c:showCatName val="0"/>
          <c:showSerName val="0"/>
          <c:showPercent val="0"/>
          <c:showBubbleSize val="0"/>
        </c:dLbls>
        <c:hiLowLines/>
        <c:axId val="110320256"/>
        <c:axId val="110322048"/>
      </c:stockChart>
      <c:catAx>
        <c:axId val="110320256"/>
        <c:scaling>
          <c:orientation val="minMax"/>
        </c:scaling>
        <c:delete val="0"/>
        <c:axPos val="b"/>
        <c:majorTickMark val="out"/>
        <c:minorTickMark val="none"/>
        <c:tickLblPos val="nextTo"/>
        <c:txPr>
          <a:bodyPr/>
          <a:lstStyle/>
          <a:p>
            <a:pPr>
              <a:defRPr>
                <a:latin typeface="Arial"/>
                <a:cs typeface="Arial"/>
              </a:defRPr>
            </a:pPr>
            <a:endParaRPr lang="en-US"/>
          </a:p>
        </c:txPr>
        <c:crossAx val="110322048"/>
        <c:crosses val="autoZero"/>
        <c:auto val="1"/>
        <c:lblAlgn val="ctr"/>
        <c:lblOffset val="100"/>
        <c:noMultiLvlLbl val="0"/>
      </c:catAx>
      <c:valAx>
        <c:axId val="110322048"/>
        <c:scaling>
          <c:orientation val="minMax"/>
        </c:scaling>
        <c:delete val="0"/>
        <c:axPos val="l"/>
        <c:majorGridlines/>
        <c:numFmt formatCode="0" sourceLinked="1"/>
        <c:majorTickMark val="out"/>
        <c:minorTickMark val="none"/>
        <c:tickLblPos val="nextTo"/>
        <c:crossAx val="110320256"/>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4400" b="0" kern="1200" dirty="0" smtClean="0">
                <a:solidFill>
                  <a:schemeClr val="accent1">
                    <a:lumMod val="75000"/>
                  </a:schemeClr>
                </a:solidFill>
                <a:latin typeface="Arial"/>
                <a:ea typeface="+mj-ea"/>
                <a:cs typeface="Arial"/>
              </a:rPr>
              <a:t>Example: </a:t>
            </a:r>
            <a:r>
              <a:rPr lang="en-US" sz="4400" b="0" kern="1200" dirty="0">
                <a:solidFill>
                  <a:schemeClr val="accent1">
                    <a:lumMod val="75000"/>
                  </a:schemeClr>
                </a:solidFill>
                <a:latin typeface="Arial"/>
                <a:ea typeface="+mj-ea"/>
                <a:cs typeface="Arial"/>
              </a:rPr>
              <a:t>Labor Market</a:t>
            </a:r>
          </a:p>
        </c:rich>
      </c:tx>
      <c:layout>
        <c:manualLayout>
          <c:xMode val="edge"/>
          <c:yMode val="edge"/>
          <c:x val="0.17077586206896553"/>
          <c:y val="4.96031746031746E-2"/>
        </c:manualLayout>
      </c:layout>
      <c:overlay val="0"/>
    </c:title>
    <c:autoTitleDeleted val="0"/>
    <c:plotArea>
      <c:layout>
        <c:manualLayout>
          <c:layoutTarget val="inner"/>
          <c:xMode val="edge"/>
          <c:yMode val="edge"/>
          <c:x val="0.36909086795185098"/>
          <c:y val="0.17765873015872999"/>
          <c:w val="0.37319678251425498"/>
          <c:h val="0.74703693288339001"/>
        </c:manualLayout>
      </c:layout>
      <c:barChart>
        <c:barDir val="bar"/>
        <c:grouping val="clustered"/>
        <c:varyColors val="0"/>
        <c:ser>
          <c:idx val="0"/>
          <c:order val="0"/>
          <c:tx>
            <c:strRef>
              <c:f>Sheet1!$B$1</c:f>
              <c:strCache>
                <c:ptCount val="1"/>
                <c:pt idx="0">
                  <c:v>% Labor Market</c:v>
                </c:pt>
              </c:strCache>
            </c:strRef>
          </c:tx>
          <c:invertIfNegative val="0"/>
          <c:cat>
            <c:strRef>
              <c:f>Sheet1!$A$2:$A$17</c:f>
              <c:strCache>
                <c:ptCount val="16"/>
                <c:pt idx="0">
                  <c:v>Agriculture, Food, Natural Resources</c:v>
                </c:pt>
                <c:pt idx="1">
                  <c:v>Architecture &amp; Construction</c:v>
                </c:pt>
                <c:pt idx="2">
                  <c:v>Arts, AV Technology, Communication</c:v>
                </c:pt>
                <c:pt idx="3">
                  <c:v>Business, Management, Admin.</c:v>
                </c:pt>
                <c:pt idx="4">
                  <c:v>Education &amp; Training</c:v>
                </c:pt>
                <c:pt idx="5">
                  <c:v>Finance</c:v>
                </c:pt>
                <c:pt idx="6">
                  <c:v>Government &amp; Public Admin.</c:v>
                </c:pt>
                <c:pt idx="7">
                  <c:v>Health Science</c:v>
                </c:pt>
                <c:pt idx="8">
                  <c:v>Hospitality &amp; Tourism</c:v>
                </c:pt>
                <c:pt idx="9">
                  <c:v>Human Services</c:v>
                </c:pt>
                <c:pt idx="10">
                  <c:v>Information Technology</c:v>
                </c:pt>
                <c:pt idx="11">
                  <c:v>Law, Public Safety &amp; Security</c:v>
                </c:pt>
                <c:pt idx="12">
                  <c:v>Manufacturing</c:v>
                </c:pt>
                <c:pt idx="13">
                  <c:v>Marketing, Sales &amp; Service</c:v>
                </c:pt>
                <c:pt idx="14">
                  <c:v>STEM</c:v>
                </c:pt>
                <c:pt idx="15">
                  <c:v>Transportation, Distribution, Logistics</c:v>
                </c:pt>
              </c:strCache>
            </c:strRef>
          </c:cat>
          <c:val>
            <c:numRef>
              <c:f>Sheet1!$B$2:$B$17</c:f>
              <c:numCache>
                <c:formatCode>General</c:formatCode>
                <c:ptCount val="16"/>
                <c:pt idx="0">
                  <c:v>1</c:v>
                </c:pt>
                <c:pt idx="1">
                  <c:v>3</c:v>
                </c:pt>
                <c:pt idx="2">
                  <c:v>3</c:v>
                </c:pt>
                <c:pt idx="3">
                  <c:v>10</c:v>
                </c:pt>
                <c:pt idx="4">
                  <c:v>13</c:v>
                </c:pt>
                <c:pt idx="5">
                  <c:v>6</c:v>
                </c:pt>
                <c:pt idx="6">
                  <c:v>0</c:v>
                </c:pt>
                <c:pt idx="7">
                  <c:v>20</c:v>
                </c:pt>
                <c:pt idx="8">
                  <c:v>1</c:v>
                </c:pt>
                <c:pt idx="9">
                  <c:v>10</c:v>
                </c:pt>
                <c:pt idx="10">
                  <c:v>10</c:v>
                </c:pt>
                <c:pt idx="11">
                  <c:v>2</c:v>
                </c:pt>
                <c:pt idx="12">
                  <c:v>1</c:v>
                </c:pt>
                <c:pt idx="13">
                  <c:v>9</c:v>
                </c:pt>
                <c:pt idx="14">
                  <c:v>6</c:v>
                </c:pt>
                <c:pt idx="15">
                  <c:v>5</c:v>
                </c:pt>
              </c:numCache>
            </c:numRef>
          </c:val>
        </c:ser>
        <c:dLbls>
          <c:showLegendKey val="0"/>
          <c:showVal val="0"/>
          <c:showCatName val="0"/>
          <c:showSerName val="0"/>
          <c:showPercent val="0"/>
          <c:showBubbleSize val="0"/>
        </c:dLbls>
        <c:gapWidth val="150"/>
        <c:axId val="146832000"/>
        <c:axId val="147001728"/>
      </c:barChart>
      <c:catAx>
        <c:axId val="146832000"/>
        <c:scaling>
          <c:orientation val="minMax"/>
        </c:scaling>
        <c:delete val="0"/>
        <c:axPos val="l"/>
        <c:majorTickMark val="out"/>
        <c:minorTickMark val="none"/>
        <c:tickLblPos val="nextTo"/>
        <c:crossAx val="147001728"/>
        <c:crosses val="autoZero"/>
        <c:auto val="1"/>
        <c:lblAlgn val="ctr"/>
        <c:lblOffset val="100"/>
        <c:noMultiLvlLbl val="0"/>
      </c:catAx>
      <c:valAx>
        <c:axId val="147001728"/>
        <c:scaling>
          <c:orientation val="minMax"/>
        </c:scaling>
        <c:delete val="0"/>
        <c:axPos val="b"/>
        <c:majorGridlines/>
        <c:numFmt formatCode="General" sourceLinked="1"/>
        <c:majorTickMark val="out"/>
        <c:minorTickMark val="none"/>
        <c:tickLblPos val="nextTo"/>
        <c:crossAx val="146832000"/>
        <c:crosses val="autoZero"/>
        <c:crossBetween val="between"/>
      </c:valAx>
    </c:plotArea>
    <c:legend>
      <c:legendPos val="r"/>
      <c:layout>
        <c:manualLayout>
          <c:xMode val="edge"/>
          <c:yMode val="edge"/>
          <c:x val="0.81616277491175604"/>
          <c:y val="0.50706442944631902"/>
          <c:w val="0.175216535433071"/>
          <c:h val="8.8093363329583799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lgn="ctr" rtl="0">
              <a:defRPr lang="en-US" sz="4400" b="0" i="0" u="none" strike="noStrike" kern="1200" baseline="0">
                <a:solidFill>
                  <a:schemeClr val="tx1"/>
                </a:solidFill>
                <a:latin typeface="Arial"/>
                <a:ea typeface="+mj-ea"/>
                <a:cs typeface="Arial"/>
              </a:defRPr>
            </a:pPr>
            <a:r>
              <a:rPr lang="en-US" sz="4400" b="0" i="0" u="none" strike="noStrike" kern="1200" baseline="0" dirty="0">
                <a:solidFill>
                  <a:schemeClr val="accent1">
                    <a:lumMod val="75000"/>
                  </a:schemeClr>
                </a:solidFill>
                <a:latin typeface="Arial"/>
                <a:ea typeface="+mj-ea"/>
                <a:cs typeface="Arial"/>
              </a:rPr>
              <a:t> Example: Student Interest</a:t>
            </a:r>
          </a:p>
        </c:rich>
      </c:tx>
      <c:overlay val="0"/>
    </c:title>
    <c:autoTitleDeleted val="0"/>
    <c:plotArea>
      <c:layout>
        <c:manualLayout>
          <c:layoutTarget val="inner"/>
          <c:xMode val="edge"/>
          <c:yMode val="edge"/>
          <c:x val="0.36696477056747223"/>
          <c:y val="0.13476744186046513"/>
          <c:w val="0.35873506652185699"/>
          <c:h val="0.79749343832021002"/>
        </c:manualLayout>
      </c:layout>
      <c:barChart>
        <c:barDir val="bar"/>
        <c:grouping val="clustered"/>
        <c:varyColors val="0"/>
        <c:ser>
          <c:idx val="0"/>
          <c:order val="0"/>
          <c:tx>
            <c:strRef>
              <c:f>Sheet1!$B$1</c:f>
              <c:strCache>
                <c:ptCount val="1"/>
                <c:pt idx="0">
                  <c:v>Student Interest</c:v>
                </c:pt>
              </c:strCache>
            </c:strRef>
          </c:tx>
          <c:invertIfNegative val="0"/>
          <c:cat>
            <c:strRef>
              <c:f>Sheet1!$A$2:$A$17</c:f>
              <c:strCache>
                <c:ptCount val="16"/>
                <c:pt idx="0">
                  <c:v>Agriculture, Food, Natural Resources</c:v>
                </c:pt>
                <c:pt idx="1">
                  <c:v>Archetecture &amp; Construction</c:v>
                </c:pt>
                <c:pt idx="2">
                  <c:v>Arts, AV Tech, Communications</c:v>
                </c:pt>
                <c:pt idx="3">
                  <c:v>Business, Management, Admin.</c:v>
                </c:pt>
                <c:pt idx="4">
                  <c:v>Education &amp; Training</c:v>
                </c:pt>
                <c:pt idx="5">
                  <c:v>Finance</c:v>
                </c:pt>
                <c:pt idx="6">
                  <c:v>Government, Public Administration</c:v>
                </c:pt>
                <c:pt idx="7">
                  <c:v>Health Science</c:v>
                </c:pt>
                <c:pt idx="8">
                  <c:v>Hospitality &amp; Tourism</c:v>
                </c:pt>
                <c:pt idx="9">
                  <c:v>Human Services</c:v>
                </c:pt>
                <c:pt idx="10">
                  <c:v>Information Technology</c:v>
                </c:pt>
                <c:pt idx="11">
                  <c:v>Law, Public Safety, Corrections, Security</c:v>
                </c:pt>
                <c:pt idx="12">
                  <c:v>Manufacturing</c:v>
                </c:pt>
                <c:pt idx="13">
                  <c:v>Marketing, Sales &amp; Service</c:v>
                </c:pt>
                <c:pt idx="14">
                  <c:v>STEM</c:v>
                </c:pt>
                <c:pt idx="15">
                  <c:v>Transportation, Distribution, Logistics</c:v>
                </c:pt>
              </c:strCache>
            </c:strRef>
          </c:cat>
          <c:val>
            <c:numRef>
              <c:f>Sheet1!$B$2:$B$17</c:f>
              <c:numCache>
                <c:formatCode>General</c:formatCode>
                <c:ptCount val="16"/>
                <c:pt idx="0">
                  <c:v>5.5E-2</c:v>
                </c:pt>
                <c:pt idx="1">
                  <c:v>4.7000000000000097E-2</c:v>
                </c:pt>
                <c:pt idx="2">
                  <c:v>0.153</c:v>
                </c:pt>
                <c:pt idx="3">
                  <c:v>4.7000000000000097E-2</c:v>
                </c:pt>
                <c:pt idx="4">
                  <c:v>0.10199999999999999</c:v>
                </c:pt>
                <c:pt idx="5">
                  <c:v>2.5000000000000001E-2</c:v>
                </c:pt>
                <c:pt idx="6">
                  <c:v>2.1000000000000001E-2</c:v>
                </c:pt>
                <c:pt idx="7">
                  <c:v>0.11</c:v>
                </c:pt>
                <c:pt idx="8">
                  <c:v>5.6000000000000001E-2</c:v>
                </c:pt>
                <c:pt idx="9">
                  <c:v>7.3999999999999996E-2</c:v>
                </c:pt>
                <c:pt idx="10">
                  <c:v>5.7000000000000002E-2</c:v>
                </c:pt>
                <c:pt idx="11">
                  <c:v>0.09</c:v>
                </c:pt>
                <c:pt idx="12">
                  <c:v>2.1000000000000001E-2</c:v>
                </c:pt>
                <c:pt idx="13">
                  <c:v>2.5000000000000001E-2</c:v>
                </c:pt>
                <c:pt idx="14">
                  <c:v>6.5000000000000002E-2</c:v>
                </c:pt>
                <c:pt idx="15">
                  <c:v>4.7000000000000097E-2</c:v>
                </c:pt>
              </c:numCache>
            </c:numRef>
          </c:val>
        </c:ser>
        <c:dLbls>
          <c:showLegendKey val="0"/>
          <c:showVal val="0"/>
          <c:showCatName val="0"/>
          <c:showSerName val="0"/>
          <c:showPercent val="0"/>
          <c:showBubbleSize val="0"/>
        </c:dLbls>
        <c:gapWidth val="150"/>
        <c:axId val="147049472"/>
        <c:axId val="147059456"/>
      </c:barChart>
      <c:catAx>
        <c:axId val="147049472"/>
        <c:scaling>
          <c:orientation val="minMax"/>
        </c:scaling>
        <c:delete val="0"/>
        <c:axPos val="l"/>
        <c:majorTickMark val="out"/>
        <c:minorTickMark val="none"/>
        <c:tickLblPos val="nextTo"/>
        <c:crossAx val="147059456"/>
        <c:crosses val="autoZero"/>
        <c:auto val="1"/>
        <c:lblAlgn val="ctr"/>
        <c:lblOffset val="100"/>
        <c:noMultiLvlLbl val="0"/>
      </c:catAx>
      <c:valAx>
        <c:axId val="147059456"/>
        <c:scaling>
          <c:orientation val="minMax"/>
        </c:scaling>
        <c:delete val="0"/>
        <c:axPos val="b"/>
        <c:majorGridlines/>
        <c:numFmt formatCode="General" sourceLinked="1"/>
        <c:majorTickMark val="out"/>
        <c:minorTickMark val="none"/>
        <c:tickLblPos val="nextTo"/>
        <c:crossAx val="14704947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lgn="ctr" rtl="0">
              <a:defRPr lang="en-US" sz="4400" b="0" i="0" u="none" strike="noStrike" kern="1200" baseline="0">
                <a:solidFill>
                  <a:schemeClr val="tx1"/>
                </a:solidFill>
                <a:latin typeface="Arial"/>
                <a:ea typeface="+mj-ea"/>
                <a:cs typeface="Arial"/>
              </a:defRPr>
            </a:pPr>
            <a:r>
              <a:rPr lang="en-US" sz="4400" b="0" i="0" u="none" strike="noStrike" kern="1200" baseline="0" dirty="0">
                <a:solidFill>
                  <a:schemeClr val="accent1">
                    <a:lumMod val="75000"/>
                  </a:schemeClr>
                </a:solidFill>
                <a:latin typeface="Arial"/>
                <a:ea typeface="+mj-ea"/>
                <a:cs typeface="Arial"/>
              </a:rPr>
              <a:t>Example: Current CTE Course Sections</a:t>
            </a:r>
          </a:p>
        </c:rich>
      </c:tx>
      <c:overlay val="0"/>
    </c:title>
    <c:autoTitleDeleted val="0"/>
    <c:plotArea>
      <c:layout/>
      <c:barChart>
        <c:barDir val="bar"/>
        <c:grouping val="clustered"/>
        <c:varyColors val="0"/>
        <c:ser>
          <c:idx val="0"/>
          <c:order val="0"/>
          <c:tx>
            <c:strRef>
              <c:f>Sheet1!$B$1</c:f>
              <c:strCache>
                <c:ptCount val="1"/>
                <c:pt idx="0">
                  <c:v>CTE Course Sections</c:v>
                </c:pt>
              </c:strCache>
            </c:strRef>
          </c:tx>
          <c:invertIfNegative val="0"/>
          <c:cat>
            <c:strRef>
              <c:f>Sheet1!$A$2:$A$17</c:f>
              <c:strCache>
                <c:ptCount val="16"/>
                <c:pt idx="0">
                  <c:v>Agriculture, Food, Natural Resources</c:v>
                </c:pt>
                <c:pt idx="1">
                  <c:v>Architecture &amp; Construction</c:v>
                </c:pt>
                <c:pt idx="2">
                  <c:v>Arts, Av Tech, Communication</c:v>
                </c:pt>
                <c:pt idx="3">
                  <c:v>Business, Management, Administration</c:v>
                </c:pt>
                <c:pt idx="4">
                  <c:v>Education &amp; Training</c:v>
                </c:pt>
                <c:pt idx="5">
                  <c:v>Finance</c:v>
                </c:pt>
                <c:pt idx="6">
                  <c:v>Government &amp; Public Administration</c:v>
                </c:pt>
                <c:pt idx="7">
                  <c:v>Health Science</c:v>
                </c:pt>
                <c:pt idx="8">
                  <c:v>Hospitality &amp; Tourism</c:v>
                </c:pt>
                <c:pt idx="9">
                  <c:v>Human Services</c:v>
                </c:pt>
                <c:pt idx="10">
                  <c:v>Information Technology</c:v>
                </c:pt>
                <c:pt idx="11">
                  <c:v>Law, Public Safety, Corrections</c:v>
                </c:pt>
                <c:pt idx="12">
                  <c:v>Manufacturing</c:v>
                </c:pt>
                <c:pt idx="13">
                  <c:v>Marketing, Sales &amp; Service</c:v>
                </c:pt>
                <c:pt idx="14">
                  <c:v>STEM</c:v>
                </c:pt>
                <c:pt idx="15">
                  <c:v>Transportations, Distribution, Logistics</c:v>
                </c:pt>
              </c:strCache>
            </c:strRef>
          </c:cat>
          <c:val>
            <c:numRef>
              <c:f>Sheet1!$B$2:$B$17</c:f>
              <c:numCache>
                <c:formatCode>General</c:formatCode>
                <c:ptCount val="16"/>
                <c:pt idx="0">
                  <c:v>4.8</c:v>
                </c:pt>
                <c:pt idx="1">
                  <c:v>7.9</c:v>
                </c:pt>
                <c:pt idx="2">
                  <c:v>1.6</c:v>
                </c:pt>
                <c:pt idx="3">
                  <c:v>28.6</c:v>
                </c:pt>
                <c:pt idx="4">
                  <c:v>2</c:v>
                </c:pt>
                <c:pt idx="5">
                  <c:v>1.6</c:v>
                </c:pt>
                <c:pt idx="6">
                  <c:v>0</c:v>
                </c:pt>
                <c:pt idx="7">
                  <c:v>11.8</c:v>
                </c:pt>
                <c:pt idx="8">
                  <c:v>2.5</c:v>
                </c:pt>
                <c:pt idx="9">
                  <c:v>14.1</c:v>
                </c:pt>
                <c:pt idx="10">
                  <c:v>1.1000000000000001</c:v>
                </c:pt>
                <c:pt idx="11">
                  <c:v>0</c:v>
                </c:pt>
                <c:pt idx="12">
                  <c:v>5</c:v>
                </c:pt>
                <c:pt idx="13">
                  <c:v>2.8</c:v>
                </c:pt>
                <c:pt idx="14">
                  <c:v>7.9</c:v>
                </c:pt>
                <c:pt idx="15">
                  <c:v>9.3000000000000007</c:v>
                </c:pt>
              </c:numCache>
            </c:numRef>
          </c:val>
        </c:ser>
        <c:dLbls>
          <c:showLegendKey val="0"/>
          <c:showVal val="0"/>
          <c:showCatName val="0"/>
          <c:showSerName val="0"/>
          <c:showPercent val="0"/>
          <c:showBubbleSize val="0"/>
        </c:dLbls>
        <c:gapWidth val="150"/>
        <c:axId val="39930880"/>
        <c:axId val="39944960"/>
      </c:barChart>
      <c:catAx>
        <c:axId val="39930880"/>
        <c:scaling>
          <c:orientation val="minMax"/>
        </c:scaling>
        <c:delete val="0"/>
        <c:axPos val="l"/>
        <c:majorTickMark val="out"/>
        <c:minorTickMark val="none"/>
        <c:tickLblPos val="nextTo"/>
        <c:crossAx val="39944960"/>
        <c:crosses val="autoZero"/>
        <c:auto val="1"/>
        <c:lblAlgn val="ctr"/>
        <c:lblOffset val="100"/>
        <c:noMultiLvlLbl val="0"/>
      </c:catAx>
      <c:valAx>
        <c:axId val="39944960"/>
        <c:scaling>
          <c:orientation val="minMax"/>
        </c:scaling>
        <c:delete val="0"/>
        <c:axPos val="b"/>
        <c:majorGridlines/>
        <c:numFmt formatCode="General" sourceLinked="1"/>
        <c:majorTickMark val="out"/>
        <c:minorTickMark val="none"/>
        <c:tickLblPos val="nextTo"/>
        <c:crossAx val="3993088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ALL</a:t>
            </a:r>
            <a:r>
              <a:rPr lang="en-US" baseline="0" dirty="0" smtClean="0"/>
              <a:t> DATA</a:t>
            </a:r>
            <a:endParaRPr lang="en-US" dirty="0"/>
          </a:p>
        </c:rich>
      </c:tx>
      <c:overlay val="0"/>
    </c:title>
    <c:autoTitleDeleted val="0"/>
    <c:plotArea>
      <c:layout/>
      <c:barChart>
        <c:barDir val="bar"/>
        <c:grouping val="clustered"/>
        <c:varyColors val="0"/>
        <c:ser>
          <c:idx val="0"/>
          <c:order val="0"/>
          <c:tx>
            <c:strRef>
              <c:f>Sheet1!$B$1</c:f>
              <c:strCache>
                <c:ptCount val="1"/>
                <c:pt idx="0">
                  <c:v>Labor Market</c:v>
                </c:pt>
              </c:strCache>
            </c:strRef>
          </c:tx>
          <c:invertIfNegative val="0"/>
          <c:cat>
            <c:strRef>
              <c:f>Sheet1!$A$2:$A$17</c:f>
              <c:strCache>
                <c:ptCount val="16"/>
                <c:pt idx="0">
                  <c:v>Agriculture, Food, Natural Resources</c:v>
                </c:pt>
                <c:pt idx="1">
                  <c:v>Architecture &amp; Construction</c:v>
                </c:pt>
                <c:pt idx="2">
                  <c:v>Arts, AV Technology &amp; Communication</c:v>
                </c:pt>
                <c:pt idx="3">
                  <c:v>Business, Management, Administration</c:v>
                </c:pt>
                <c:pt idx="4">
                  <c:v>Education and Training</c:v>
                </c:pt>
                <c:pt idx="5">
                  <c:v>Finance</c:v>
                </c:pt>
                <c:pt idx="6">
                  <c:v>Government &amp; Public Administration</c:v>
                </c:pt>
                <c:pt idx="7">
                  <c:v>Health Science</c:v>
                </c:pt>
                <c:pt idx="8">
                  <c:v>Hospitality &amp; Tourism</c:v>
                </c:pt>
                <c:pt idx="9">
                  <c:v>Human Services</c:v>
                </c:pt>
                <c:pt idx="10">
                  <c:v>Information Technology</c:v>
                </c:pt>
                <c:pt idx="11">
                  <c:v>Law, Public Safety &amp; Corrections</c:v>
                </c:pt>
                <c:pt idx="12">
                  <c:v>Manufacturing</c:v>
                </c:pt>
                <c:pt idx="13">
                  <c:v>Marketing, Sales &amp; Service</c:v>
                </c:pt>
                <c:pt idx="14">
                  <c:v>STEM</c:v>
                </c:pt>
                <c:pt idx="15">
                  <c:v>Transportation, Distribution &amp; Logistics</c:v>
                </c:pt>
              </c:strCache>
            </c:strRef>
          </c:cat>
          <c:val>
            <c:numRef>
              <c:f>Sheet1!$B$2:$B$17</c:f>
              <c:numCache>
                <c:formatCode>General</c:formatCode>
                <c:ptCount val="16"/>
                <c:pt idx="0">
                  <c:v>2</c:v>
                </c:pt>
                <c:pt idx="1">
                  <c:v>6</c:v>
                </c:pt>
                <c:pt idx="2">
                  <c:v>7</c:v>
                </c:pt>
                <c:pt idx="3">
                  <c:v>8</c:v>
                </c:pt>
                <c:pt idx="4">
                  <c:v>11</c:v>
                </c:pt>
                <c:pt idx="5">
                  <c:v>4</c:v>
                </c:pt>
                <c:pt idx="6">
                  <c:v>1</c:v>
                </c:pt>
                <c:pt idx="7">
                  <c:v>20</c:v>
                </c:pt>
                <c:pt idx="8">
                  <c:v>1</c:v>
                </c:pt>
                <c:pt idx="9">
                  <c:v>11</c:v>
                </c:pt>
                <c:pt idx="10">
                  <c:v>6</c:v>
                </c:pt>
                <c:pt idx="11">
                  <c:v>2</c:v>
                </c:pt>
                <c:pt idx="12">
                  <c:v>1</c:v>
                </c:pt>
                <c:pt idx="13">
                  <c:v>6</c:v>
                </c:pt>
                <c:pt idx="14">
                  <c:v>11</c:v>
                </c:pt>
                <c:pt idx="15">
                  <c:v>3</c:v>
                </c:pt>
              </c:numCache>
            </c:numRef>
          </c:val>
        </c:ser>
        <c:ser>
          <c:idx val="1"/>
          <c:order val="1"/>
          <c:tx>
            <c:strRef>
              <c:f>Sheet1!$C$1</c:f>
              <c:strCache>
                <c:ptCount val="1"/>
                <c:pt idx="0">
                  <c:v>Student Interest</c:v>
                </c:pt>
              </c:strCache>
            </c:strRef>
          </c:tx>
          <c:invertIfNegative val="0"/>
          <c:cat>
            <c:strRef>
              <c:f>Sheet1!$A$2:$A$17</c:f>
              <c:strCache>
                <c:ptCount val="16"/>
                <c:pt idx="0">
                  <c:v>Agriculture, Food, Natural Resources</c:v>
                </c:pt>
                <c:pt idx="1">
                  <c:v>Architecture &amp; Construction</c:v>
                </c:pt>
                <c:pt idx="2">
                  <c:v>Arts, AV Technology &amp; Communication</c:v>
                </c:pt>
                <c:pt idx="3">
                  <c:v>Business, Management, Administration</c:v>
                </c:pt>
                <c:pt idx="4">
                  <c:v>Education and Training</c:v>
                </c:pt>
                <c:pt idx="5">
                  <c:v>Finance</c:v>
                </c:pt>
                <c:pt idx="6">
                  <c:v>Government &amp; Public Administration</c:v>
                </c:pt>
                <c:pt idx="7">
                  <c:v>Health Science</c:v>
                </c:pt>
                <c:pt idx="8">
                  <c:v>Hospitality &amp; Tourism</c:v>
                </c:pt>
                <c:pt idx="9">
                  <c:v>Human Services</c:v>
                </c:pt>
                <c:pt idx="10">
                  <c:v>Information Technology</c:v>
                </c:pt>
                <c:pt idx="11">
                  <c:v>Law, Public Safety &amp; Corrections</c:v>
                </c:pt>
                <c:pt idx="12">
                  <c:v>Manufacturing</c:v>
                </c:pt>
                <c:pt idx="13">
                  <c:v>Marketing, Sales &amp; Service</c:v>
                </c:pt>
                <c:pt idx="14">
                  <c:v>STEM</c:v>
                </c:pt>
                <c:pt idx="15">
                  <c:v>Transportation, Distribution &amp; Logistics</c:v>
                </c:pt>
              </c:strCache>
            </c:strRef>
          </c:cat>
          <c:val>
            <c:numRef>
              <c:f>Sheet1!$C$2:$C$17</c:f>
              <c:numCache>
                <c:formatCode>General</c:formatCode>
                <c:ptCount val="16"/>
                <c:pt idx="0">
                  <c:v>7</c:v>
                </c:pt>
                <c:pt idx="1">
                  <c:v>10</c:v>
                </c:pt>
                <c:pt idx="2">
                  <c:v>18.399999999999999</c:v>
                </c:pt>
                <c:pt idx="3">
                  <c:v>4.9000000000000004</c:v>
                </c:pt>
                <c:pt idx="4">
                  <c:v>6</c:v>
                </c:pt>
                <c:pt idx="5">
                  <c:v>0.4</c:v>
                </c:pt>
                <c:pt idx="6">
                  <c:v>0.8</c:v>
                </c:pt>
                <c:pt idx="7">
                  <c:v>12.8</c:v>
                </c:pt>
                <c:pt idx="8">
                  <c:v>0.5</c:v>
                </c:pt>
                <c:pt idx="9">
                  <c:v>13.2</c:v>
                </c:pt>
                <c:pt idx="10">
                  <c:v>2.8</c:v>
                </c:pt>
                <c:pt idx="11">
                  <c:v>3.9</c:v>
                </c:pt>
                <c:pt idx="12">
                  <c:v>5</c:v>
                </c:pt>
                <c:pt idx="13">
                  <c:v>1.2</c:v>
                </c:pt>
                <c:pt idx="14">
                  <c:v>4.9000000000000004</c:v>
                </c:pt>
                <c:pt idx="15">
                  <c:v>9.2000000000000011</c:v>
                </c:pt>
              </c:numCache>
            </c:numRef>
          </c:val>
        </c:ser>
        <c:ser>
          <c:idx val="2"/>
          <c:order val="2"/>
          <c:tx>
            <c:strRef>
              <c:f>Sheet1!$D$1</c:f>
              <c:strCache>
                <c:ptCount val="1"/>
                <c:pt idx="0">
                  <c:v>Resources In-District</c:v>
                </c:pt>
              </c:strCache>
            </c:strRef>
          </c:tx>
          <c:invertIfNegative val="0"/>
          <c:cat>
            <c:strRef>
              <c:f>Sheet1!$A$2:$A$17</c:f>
              <c:strCache>
                <c:ptCount val="16"/>
                <c:pt idx="0">
                  <c:v>Agriculture, Food, Natural Resources</c:v>
                </c:pt>
                <c:pt idx="1">
                  <c:v>Architecture &amp; Construction</c:v>
                </c:pt>
                <c:pt idx="2">
                  <c:v>Arts, AV Technology &amp; Communication</c:v>
                </c:pt>
                <c:pt idx="3">
                  <c:v>Business, Management, Administration</c:v>
                </c:pt>
                <c:pt idx="4">
                  <c:v>Education and Training</c:v>
                </c:pt>
                <c:pt idx="5">
                  <c:v>Finance</c:v>
                </c:pt>
                <c:pt idx="6">
                  <c:v>Government &amp; Public Administration</c:v>
                </c:pt>
                <c:pt idx="7">
                  <c:v>Health Science</c:v>
                </c:pt>
                <c:pt idx="8">
                  <c:v>Hospitality &amp; Tourism</c:v>
                </c:pt>
                <c:pt idx="9">
                  <c:v>Human Services</c:v>
                </c:pt>
                <c:pt idx="10">
                  <c:v>Information Technology</c:v>
                </c:pt>
                <c:pt idx="11">
                  <c:v>Law, Public Safety &amp; Corrections</c:v>
                </c:pt>
                <c:pt idx="12">
                  <c:v>Manufacturing</c:v>
                </c:pt>
                <c:pt idx="13">
                  <c:v>Marketing, Sales &amp; Service</c:v>
                </c:pt>
                <c:pt idx="14">
                  <c:v>STEM</c:v>
                </c:pt>
                <c:pt idx="15">
                  <c:v>Transportation, Distribution &amp; Logistics</c:v>
                </c:pt>
              </c:strCache>
            </c:strRef>
          </c:cat>
          <c:val>
            <c:numRef>
              <c:f>Sheet1!$D$2:$D$17</c:f>
              <c:numCache>
                <c:formatCode>General</c:formatCode>
                <c:ptCount val="16"/>
                <c:pt idx="0">
                  <c:v>17</c:v>
                </c:pt>
                <c:pt idx="2">
                  <c:v>17</c:v>
                </c:pt>
                <c:pt idx="3">
                  <c:v>23</c:v>
                </c:pt>
                <c:pt idx="5">
                  <c:v>3</c:v>
                </c:pt>
                <c:pt idx="7">
                  <c:v>17</c:v>
                </c:pt>
                <c:pt idx="9">
                  <c:v>18</c:v>
                </c:pt>
                <c:pt idx="12">
                  <c:v>18</c:v>
                </c:pt>
                <c:pt idx="15">
                  <c:v>6</c:v>
                </c:pt>
              </c:numCache>
            </c:numRef>
          </c:val>
        </c:ser>
        <c:dLbls>
          <c:showLegendKey val="0"/>
          <c:showVal val="0"/>
          <c:showCatName val="0"/>
          <c:showSerName val="0"/>
          <c:showPercent val="0"/>
          <c:showBubbleSize val="0"/>
        </c:dLbls>
        <c:gapWidth val="150"/>
        <c:axId val="108909312"/>
        <c:axId val="108910848"/>
      </c:barChart>
      <c:catAx>
        <c:axId val="108909312"/>
        <c:scaling>
          <c:orientation val="minMax"/>
        </c:scaling>
        <c:delete val="0"/>
        <c:axPos val="l"/>
        <c:majorTickMark val="out"/>
        <c:minorTickMark val="none"/>
        <c:tickLblPos val="nextTo"/>
        <c:crossAx val="108910848"/>
        <c:crosses val="autoZero"/>
        <c:auto val="1"/>
        <c:lblAlgn val="ctr"/>
        <c:lblOffset val="100"/>
        <c:noMultiLvlLbl val="0"/>
      </c:catAx>
      <c:valAx>
        <c:axId val="108910848"/>
        <c:scaling>
          <c:orientation val="minMax"/>
        </c:scaling>
        <c:delete val="0"/>
        <c:axPos val="b"/>
        <c:majorGridlines/>
        <c:numFmt formatCode="General" sourceLinked="1"/>
        <c:majorTickMark val="out"/>
        <c:minorTickMark val="none"/>
        <c:tickLblPos val="nextTo"/>
        <c:crossAx val="108909312"/>
        <c:crosses val="autoZero"/>
        <c:crossBetween val="between"/>
      </c:valAx>
    </c:plotArea>
    <c:legend>
      <c:legendPos val="r"/>
      <c:overlay val="0"/>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32881B19-7670-46E6-9E74-243543C6EE76}" type="datetimeFigureOut">
              <a:rPr lang="en-US" smtClean="0"/>
              <a:t>8/4/2014</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0556DB06-573C-4483-A56D-6D9E3527C11B}" type="slidenum">
              <a:rPr lang="en-US" smtClean="0"/>
              <a:t>‹#›</a:t>
            </a:fld>
            <a:endParaRPr lang="en-US"/>
          </a:p>
        </p:txBody>
      </p:sp>
    </p:spTree>
    <p:extLst>
      <p:ext uri="{BB962C8B-B14F-4D97-AF65-F5344CB8AC3E}">
        <p14:creationId xmlns:p14="http://schemas.microsoft.com/office/powerpoint/2010/main" val="2244821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5B82691A-F46C-49A8-8CC8-CC0BD2D0BC0F}" type="datetimeFigureOut">
              <a:rPr lang="en-US" smtClean="0"/>
              <a:t>8/4/2014</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85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lIns="91440" tIns="45720" rIns="91440" bIns="45720" rtlCol="0" anchor="b"/>
          <a:lstStyle>
            <a:lvl1pPr algn="r">
              <a:defRPr sz="1200"/>
            </a:lvl1pPr>
          </a:lstStyle>
          <a:p>
            <a:fld id="{F7FD6EAB-34F0-4E6E-A879-EF2F0C15E5CA}" type="slidenum">
              <a:rPr lang="en-US" smtClean="0"/>
              <a:t>‹#›</a:t>
            </a:fld>
            <a:endParaRPr lang="en-US"/>
          </a:p>
        </p:txBody>
      </p:sp>
    </p:spTree>
    <p:extLst>
      <p:ext uri="{BB962C8B-B14F-4D97-AF65-F5344CB8AC3E}">
        <p14:creationId xmlns:p14="http://schemas.microsoft.com/office/powerpoint/2010/main" val="227487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1</a:t>
            </a:fld>
            <a:endParaRPr lang="en-US"/>
          </a:p>
        </p:txBody>
      </p:sp>
    </p:spTree>
    <p:extLst>
      <p:ext uri="{BB962C8B-B14F-4D97-AF65-F5344CB8AC3E}">
        <p14:creationId xmlns:p14="http://schemas.microsoft.com/office/powerpoint/2010/main" val="3380401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10</a:t>
            </a:fld>
            <a:endParaRPr lang="en-US"/>
          </a:p>
        </p:txBody>
      </p:sp>
    </p:spTree>
    <p:extLst>
      <p:ext uri="{BB962C8B-B14F-4D97-AF65-F5344CB8AC3E}">
        <p14:creationId xmlns:p14="http://schemas.microsoft.com/office/powerpoint/2010/main" val="3404221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11</a:t>
            </a:fld>
            <a:endParaRPr lang="en-US"/>
          </a:p>
        </p:txBody>
      </p:sp>
    </p:spTree>
    <p:extLst>
      <p:ext uri="{BB962C8B-B14F-4D97-AF65-F5344CB8AC3E}">
        <p14:creationId xmlns:p14="http://schemas.microsoft.com/office/powerpoint/2010/main" val="2144444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12</a:t>
            </a:fld>
            <a:endParaRPr lang="en-US"/>
          </a:p>
        </p:txBody>
      </p:sp>
    </p:spTree>
    <p:extLst>
      <p:ext uri="{BB962C8B-B14F-4D97-AF65-F5344CB8AC3E}">
        <p14:creationId xmlns:p14="http://schemas.microsoft.com/office/powerpoint/2010/main" val="4158600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13</a:t>
            </a:fld>
            <a:endParaRPr lang="en-US"/>
          </a:p>
        </p:txBody>
      </p:sp>
    </p:spTree>
    <p:extLst>
      <p:ext uri="{BB962C8B-B14F-4D97-AF65-F5344CB8AC3E}">
        <p14:creationId xmlns:p14="http://schemas.microsoft.com/office/powerpoint/2010/main" val="3681457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14</a:t>
            </a:fld>
            <a:endParaRPr lang="en-US"/>
          </a:p>
        </p:txBody>
      </p:sp>
    </p:spTree>
    <p:extLst>
      <p:ext uri="{BB962C8B-B14F-4D97-AF65-F5344CB8AC3E}">
        <p14:creationId xmlns:p14="http://schemas.microsoft.com/office/powerpoint/2010/main" val="4277236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15</a:t>
            </a:fld>
            <a:endParaRPr lang="en-US"/>
          </a:p>
        </p:txBody>
      </p:sp>
    </p:spTree>
    <p:extLst>
      <p:ext uri="{BB962C8B-B14F-4D97-AF65-F5344CB8AC3E}">
        <p14:creationId xmlns:p14="http://schemas.microsoft.com/office/powerpoint/2010/main" val="3872542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16</a:t>
            </a:fld>
            <a:endParaRPr lang="en-US"/>
          </a:p>
        </p:txBody>
      </p:sp>
    </p:spTree>
    <p:extLst>
      <p:ext uri="{BB962C8B-B14F-4D97-AF65-F5344CB8AC3E}">
        <p14:creationId xmlns:p14="http://schemas.microsoft.com/office/powerpoint/2010/main" val="3522882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17</a:t>
            </a:fld>
            <a:endParaRPr lang="en-US"/>
          </a:p>
        </p:txBody>
      </p:sp>
    </p:spTree>
    <p:extLst>
      <p:ext uri="{BB962C8B-B14F-4D97-AF65-F5344CB8AC3E}">
        <p14:creationId xmlns:p14="http://schemas.microsoft.com/office/powerpoint/2010/main" val="336481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18</a:t>
            </a:fld>
            <a:endParaRPr lang="en-US"/>
          </a:p>
        </p:txBody>
      </p:sp>
    </p:spTree>
    <p:extLst>
      <p:ext uri="{BB962C8B-B14F-4D97-AF65-F5344CB8AC3E}">
        <p14:creationId xmlns:p14="http://schemas.microsoft.com/office/powerpoint/2010/main" val="83013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19</a:t>
            </a:fld>
            <a:endParaRPr lang="en-US"/>
          </a:p>
        </p:txBody>
      </p:sp>
    </p:spTree>
    <p:extLst>
      <p:ext uri="{BB962C8B-B14F-4D97-AF65-F5344CB8AC3E}">
        <p14:creationId xmlns:p14="http://schemas.microsoft.com/office/powerpoint/2010/main" val="2917551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2</a:t>
            </a:fld>
            <a:endParaRPr lang="en-US"/>
          </a:p>
        </p:txBody>
      </p:sp>
    </p:spTree>
    <p:extLst>
      <p:ext uri="{BB962C8B-B14F-4D97-AF65-F5344CB8AC3E}">
        <p14:creationId xmlns:p14="http://schemas.microsoft.com/office/powerpoint/2010/main" val="3279617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20</a:t>
            </a:fld>
            <a:endParaRPr lang="en-US"/>
          </a:p>
        </p:txBody>
      </p:sp>
    </p:spTree>
    <p:extLst>
      <p:ext uri="{BB962C8B-B14F-4D97-AF65-F5344CB8AC3E}">
        <p14:creationId xmlns:p14="http://schemas.microsoft.com/office/powerpoint/2010/main" val="97273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21</a:t>
            </a:fld>
            <a:endParaRPr lang="en-US"/>
          </a:p>
        </p:txBody>
      </p:sp>
    </p:spTree>
    <p:extLst>
      <p:ext uri="{BB962C8B-B14F-4D97-AF65-F5344CB8AC3E}">
        <p14:creationId xmlns:p14="http://schemas.microsoft.com/office/powerpoint/2010/main" val="1673660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22</a:t>
            </a:fld>
            <a:endParaRPr lang="en-US"/>
          </a:p>
        </p:txBody>
      </p:sp>
    </p:spTree>
    <p:extLst>
      <p:ext uri="{BB962C8B-B14F-4D97-AF65-F5344CB8AC3E}">
        <p14:creationId xmlns:p14="http://schemas.microsoft.com/office/powerpoint/2010/main" val="3688266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23</a:t>
            </a:fld>
            <a:endParaRPr lang="en-US"/>
          </a:p>
        </p:txBody>
      </p:sp>
    </p:spTree>
    <p:extLst>
      <p:ext uri="{BB962C8B-B14F-4D97-AF65-F5344CB8AC3E}">
        <p14:creationId xmlns:p14="http://schemas.microsoft.com/office/powerpoint/2010/main" val="239717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24</a:t>
            </a:fld>
            <a:endParaRPr lang="en-US"/>
          </a:p>
        </p:txBody>
      </p:sp>
    </p:spTree>
    <p:extLst>
      <p:ext uri="{BB962C8B-B14F-4D97-AF65-F5344CB8AC3E}">
        <p14:creationId xmlns:p14="http://schemas.microsoft.com/office/powerpoint/2010/main" val="2899818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25</a:t>
            </a:fld>
            <a:endParaRPr lang="en-US"/>
          </a:p>
        </p:txBody>
      </p:sp>
    </p:spTree>
    <p:extLst>
      <p:ext uri="{BB962C8B-B14F-4D97-AF65-F5344CB8AC3E}">
        <p14:creationId xmlns:p14="http://schemas.microsoft.com/office/powerpoint/2010/main" val="2356632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26</a:t>
            </a:fld>
            <a:endParaRPr lang="en-US"/>
          </a:p>
        </p:txBody>
      </p:sp>
    </p:spTree>
    <p:extLst>
      <p:ext uri="{BB962C8B-B14F-4D97-AF65-F5344CB8AC3E}">
        <p14:creationId xmlns:p14="http://schemas.microsoft.com/office/powerpoint/2010/main" val="414559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27</a:t>
            </a:fld>
            <a:endParaRPr lang="en-US"/>
          </a:p>
        </p:txBody>
      </p:sp>
    </p:spTree>
    <p:extLst>
      <p:ext uri="{BB962C8B-B14F-4D97-AF65-F5344CB8AC3E}">
        <p14:creationId xmlns:p14="http://schemas.microsoft.com/office/powerpoint/2010/main" val="407826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28</a:t>
            </a:fld>
            <a:endParaRPr lang="en-US"/>
          </a:p>
        </p:txBody>
      </p:sp>
    </p:spTree>
    <p:extLst>
      <p:ext uri="{BB962C8B-B14F-4D97-AF65-F5344CB8AC3E}">
        <p14:creationId xmlns:p14="http://schemas.microsoft.com/office/powerpoint/2010/main" val="2952922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29</a:t>
            </a:fld>
            <a:endParaRPr lang="en-US"/>
          </a:p>
        </p:txBody>
      </p:sp>
    </p:spTree>
    <p:extLst>
      <p:ext uri="{BB962C8B-B14F-4D97-AF65-F5344CB8AC3E}">
        <p14:creationId xmlns:p14="http://schemas.microsoft.com/office/powerpoint/2010/main" val="84481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3</a:t>
            </a:fld>
            <a:endParaRPr lang="en-US"/>
          </a:p>
        </p:txBody>
      </p:sp>
    </p:spTree>
    <p:extLst>
      <p:ext uri="{BB962C8B-B14F-4D97-AF65-F5344CB8AC3E}">
        <p14:creationId xmlns:p14="http://schemas.microsoft.com/office/powerpoint/2010/main" val="1640663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30</a:t>
            </a:fld>
            <a:endParaRPr lang="en-US"/>
          </a:p>
        </p:txBody>
      </p:sp>
    </p:spTree>
    <p:extLst>
      <p:ext uri="{BB962C8B-B14F-4D97-AF65-F5344CB8AC3E}">
        <p14:creationId xmlns:p14="http://schemas.microsoft.com/office/powerpoint/2010/main" val="459160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31</a:t>
            </a:fld>
            <a:endParaRPr lang="en-US"/>
          </a:p>
        </p:txBody>
      </p:sp>
    </p:spTree>
    <p:extLst>
      <p:ext uri="{BB962C8B-B14F-4D97-AF65-F5344CB8AC3E}">
        <p14:creationId xmlns:p14="http://schemas.microsoft.com/office/powerpoint/2010/main" val="300379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32</a:t>
            </a:fld>
            <a:endParaRPr lang="en-US"/>
          </a:p>
        </p:txBody>
      </p:sp>
    </p:spTree>
    <p:extLst>
      <p:ext uri="{BB962C8B-B14F-4D97-AF65-F5344CB8AC3E}">
        <p14:creationId xmlns:p14="http://schemas.microsoft.com/office/powerpoint/2010/main" val="2587754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33</a:t>
            </a:fld>
            <a:endParaRPr lang="en-US"/>
          </a:p>
        </p:txBody>
      </p:sp>
    </p:spTree>
    <p:extLst>
      <p:ext uri="{BB962C8B-B14F-4D97-AF65-F5344CB8AC3E}">
        <p14:creationId xmlns:p14="http://schemas.microsoft.com/office/powerpoint/2010/main" val="312599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r>
              <a:rPr lang="en-US" dirty="0" smtClean="0"/>
              <a:t>Presenter’s Notes:</a:t>
            </a:r>
          </a:p>
          <a:p>
            <a:pPr>
              <a:spcAft>
                <a:spcPts val="610"/>
              </a:spcAft>
            </a:pPr>
            <a:endParaRPr lang="en-US" b="1" dirty="0"/>
          </a:p>
          <a:p>
            <a:pPr>
              <a:spcAft>
                <a:spcPts val="610"/>
              </a:spcAft>
            </a:pPr>
            <a:r>
              <a:rPr lang="en-US" b="1" dirty="0"/>
              <a:t>The proportion of students going on to postsecondary education has steadily increased over the past 100 years and is likely to continue to increase.</a:t>
            </a:r>
          </a:p>
          <a:p>
            <a:pPr>
              <a:spcAft>
                <a:spcPts val="610"/>
              </a:spcAft>
            </a:pPr>
            <a:endParaRPr lang="en-US" b="1" dirty="0"/>
          </a:p>
          <a:p>
            <a:pPr>
              <a:spcAft>
                <a:spcPts val="610"/>
              </a:spcAft>
            </a:pPr>
            <a:r>
              <a:rPr lang="en-US" b="1" dirty="0"/>
              <a:t>Two-year college have seen an especially noticeable enrollment increase.</a:t>
            </a:r>
          </a:p>
          <a:p>
            <a:pPr>
              <a:spcAft>
                <a:spcPts val="610"/>
              </a:spcAft>
            </a:pPr>
            <a:endParaRPr lang="en-US" b="1" dirty="0"/>
          </a:p>
          <a:p>
            <a:pPr>
              <a:spcAft>
                <a:spcPts val="610"/>
              </a:spcAft>
            </a:pPr>
            <a:r>
              <a:rPr lang="en-US" b="1" baseline="0" dirty="0" smtClean="0">
                <a:solidFill>
                  <a:schemeClr val="tx1"/>
                </a:solidFill>
              </a:rPr>
              <a:t>Current administration and many of the trends in education policy use the rhetoric of college and career readiness, which is important, but we have to understand that college and career readiness is not the same as college eligibility and should be treated as a different goal.</a:t>
            </a:r>
          </a:p>
          <a:p>
            <a:pPr defTabSz="464769">
              <a:defRPr/>
            </a:pPr>
            <a:endParaRPr lang="en-US" i="1" dirty="0"/>
          </a:p>
          <a:p>
            <a:pPr defTabSz="464769">
              <a:defRPr/>
            </a:pPr>
            <a:r>
              <a:rPr lang="en-US" i="1" dirty="0"/>
              <a:t>The following slides will spend some time describing the big picture.</a:t>
            </a:r>
          </a:p>
          <a:p>
            <a:endParaRPr lang="en-US" dirty="0"/>
          </a:p>
        </p:txBody>
      </p:sp>
      <p:sp>
        <p:nvSpPr>
          <p:cNvPr id="4" name="Slide Number Placeholder 3"/>
          <p:cNvSpPr>
            <a:spLocks noGrp="1"/>
          </p:cNvSpPr>
          <p:nvPr>
            <p:ph type="sldNum" sz="quarter" idx="10"/>
          </p:nvPr>
        </p:nvSpPr>
        <p:spPr/>
        <p:txBody>
          <a:bodyPr/>
          <a:lstStyle/>
          <a:p>
            <a:fld id="{B83F261E-6992-7A41-81BC-0AAE42AD3050}" type="slidenum">
              <a:rPr lang="en-US" smtClean="0">
                <a:solidFill>
                  <a:prstClr val="black"/>
                </a:solidFill>
                <a:latin typeface="Calibri"/>
              </a:rPr>
              <a:pPr/>
              <a:t>34</a:t>
            </a:fld>
            <a:endParaRPr lang="en-US">
              <a:solidFill>
                <a:prstClr val="black"/>
              </a:solidFill>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5325"/>
            <a:ext cx="4641850" cy="3481388"/>
          </a:xfrm>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r>
              <a:rPr lang="en-US" dirty="0" smtClean="0"/>
              <a:t>Presenter’s Notes:</a:t>
            </a:r>
          </a:p>
          <a:p>
            <a:endParaRPr lang="en-US" dirty="0" smtClean="0"/>
          </a:p>
          <a:p>
            <a:r>
              <a:rPr lang="en-US" i="1" dirty="0" smtClean="0"/>
              <a:t>Point out the increase in going to college.  </a:t>
            </a:r>
          </a:p>
          <a:p>
            <a:endParaRPr lang="en-US" dirty="0" smtClean="0"/>
          </a:p>
          <a:p>
            <a:r>
              <a:rPr lang="en-US" b="1" dirty="0" smtClean="0">
                <a:solidFill>
                  <a:schemeClr val="tx1"/>
                </a:solidFill>
              </a:rPr>
              <a:t>When we talk about college and</a:t>
            </a:r>
            <a:r>
              <a:rPr lang="en-US" b="1" baseline="0" dirty="0" smtClean="0">
                <a:solidFill>
                  <a:schemeClr val="tx1"/>
                </a:solidFill>
              </a:rPr>
              <a:t> career readiness there are many interpretations.  In Texas, we use the word “college” broadly and what is not shown on this slide are other options for further study that leads students to high skill, high wage, high demand occupations.  Any further study beyond high school is considered “college” for the use of this Guide.</a:t>
            </a:r>
          </a:p>
          <a:p>
            <a:pPr defTabSz="456103">
              <a:defRPr/>
            </a:pPr>
            <a:endParaRPr lang="en-US" dirty="0">
              <a:latin typeface="Arial"/>
              <a:cs typeface="Arial"/>
            </a:endParaRPr>
          </a:p>
          <a:p>
            <a:pPr defTabSz="456103">
              <a:defRPr/>
            </a:pPr>
            <a:r>
              <a:rPr lang="en-US" dirty="0">
                <a:latin typeface="Arial"/>
                <a:cs typeface="Arial"/>
              </a:rPr>
              <a:t>Source: THECB. (2011). Texas higher education: Statewide longitudinal enrollment</a:t>
            </a:r>
            <a:r>
              <a:rPr lang="en-US" sz="1800" dirty="0"/>
              <a:t>.  </a:t>
            </a:r>
          </a:p>
          <a:p>
            <a:endParaRPr lang="en-US" b="1" baseline="0" dirty="0" smtClean="0">
              <a:solidFill>
                <a:schemeClr val="tx1"/>
              </a:solidFill>
            </a:endParaRPr>
          </a:p>
          <a:p>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E6F9F9DA-0729-EC49-8333-0EB10C836F7B}" type="slidenum">
              <a:rPr lang="en-US" smtClean="0"/>
              <a:pPr/>
              <a:t>35</a:t>
            </a:fld>
            <a:endParaRPr lang="en-US"/>
          </a:p>
        </p:txBody>
      </p:sp>
    </p:spTree>
    <p:extLst>
      <p:ext uri="{BB962C8B-B14F-4D97-AF65-F5344CB8AC3E}">
        <p14:creationId xmlns:p14="http://schemas.microsoft.com/office/powerpoint/2010/main" val="142490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r>
              <a:rPr lang="en-US" dirty="0" smtClean="0"/>
              <a:t>Presenter’s Notes:</a:t>
            </a:r>
          </a:p>
          <a:p>
            <a:endParaRPr lang="en-US" dirty="0" smtClean="0">
              <a:solidFill>
                <a:schemeClr val="tx1"/>
              </a:solidFill>
            </a:endParaRPr>
          </a:p>
          <a:p>
            <a:pPr marL="232384" indent="-232384">
              <a:buAutoNum type="arabicPeriod"/>
            </a:pPr>
            <a:r>
              <a:rPr lang="en-US" b="1" dirty="0"/>
              <a:t>While most schools in Texas share agreement about the importance of college and career readiness, most do not share an accurate understanding of what makes a student successful in postsecondary education. </a:t>
            </a:r>
          </a:p>
          <a:p>
            <a:pPr marL="232384" indent="-232384">
              <a:buAutoNum type="arabicPeriod"/>
            </a:pPr>
            <a:r>
              <a:rPr lang="en-US" b="1" dirty="0"/>
              <a:t>Getting more students ready for college means succeeding with an increasingly challenging student population, one that needs the opportunity.</a:t>
            </a:r>
            <a:endParaRPr lang="en-US" b="1" baseline="0" dirty="0" smtClean="0">
              <a:solidFill>
                <a:schemeClr val="tx1"/>
              </a:solidFill>
            </a:endParaRPr>
          </a:p>
          <a:p>
            <a:pPr marL="232384" indent="-232384">
              <a:buAutoNum type="arabicPeriod"/>
            </a:pPr>
            <a:r>
              <a:rPr lang="en-US" b="1" baseline="0" dirty="0" smtClean="0">
                <a:solidFill>
                  <a:schemeClr val="tx1"/>
                </a:solidFill>
              </a:rPr>
              <a:t>More students are first-generation college attenders, a population we know to be vulnerable and in need of support.</a:t>
            </a:r>
          </a:p>
          <a:p>
            <a:pPr marL="232384" indent="-232384">
              <a:buAutoNum type="arabicPeriod"/>
            </a:pPr>
            <a:r>
              <a:rPr lang="en-US" b="1" baseline="0" dirty="0" smtClean="0">
                <a:solidFill>
                  <a:schemeClr val="tx1"/>
                </a:solidFill>
              </a:rPr>
              <a:t>Globalization and labor market changes demand students enter the workforce college and career ready. </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642CD756-1B14-9A40-8F5C-5FBB43CD25B4}" type="slidenum">
              <a:rPr lang="en-US" smtClean="0"/>
              <a:pPr/>
              <a:t>36</a:t>
            </a:fld>
            <a:endParaRPr lang="en-US"/>
          </a:p>
        </p:txBody>
      </p:sp>
    </p:spTree>
    <p:extLst>
      <p:ext uri="{BB962C8B-B14F-4D97-AF65-F5344CB8AC3E}">
        <p14:creationId xmlns:p14="http://schemas.microsoft.com/office/powerpoint/2010/main" val="4168150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5325"/>
            <a:ext cx="4641850" cy="3481388"/>
          </a:xfrm>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r>
              <a:rPr lang="en-US" dirty="0" smtClean="0"/>
              <a:t>Presenter’s Notes:</a:t>
            </a:r>
          </a:p>
          <a:p>
            <a:endParaRPr lang="en-US" dirty="0" smtClean="0"/>
          </a:p>
          <a:p>
            <a:r>
              <a:rPr lang="en-US" b="0" i="1" dirty="0" smtClean="0">
                <a:solidFill>
                  <a:schemeClr val="tx1"/>
                </a:solidFill>
              </a:rPr>
              <a:t>Specifically point out each bar graph showing Texas’ position as compared</a:t>
            </a:r>
            <a:r>
              <a:rPr lang="en-US" b="0" i="1" baseline="0" dirty="0" smtClean="0">
                <a:solidFill>
                  <a:schemeClr val="tx1"/>
                </a:solidFill>
              </a:rPr>
              <a:t> to Best-Performing State’s and the nation in the four categories.</a:t>
            </a:r>
          </a:p>
          <a:p>
            <a:endParaRPr lang="en-US" b="1" baseline="0" dirty="0" smtClean="0">
              <a:solidFill>
                <a:schemeClr val="tx1"/>
              </a:solidFill>
            </a:endParaRPr>
          </a:p>
          <a:p>
            <a:r>
              <a:rPr lang="en-US" b="1" dirty="0" smtClean="0">
                <a:solidFill>
                  <a:schemeClr val="tx1"/>
                </a:solidFill>
              </a:rPr>
              <a:t>This chart</a:t>
            </a:r>
            <a:r>
              <a:rPr lang="en-US" b="1" baseline="0" dirty="0" smtClean="0">
                <a:solidFill>
                  <a:schemeClr val="tx1"/>
                </a:solidFill>
              </a:rPr>
              <a:t> shows the t</a:t>
            </a:r>
            <a:r>
              <a:rPr lang="en-US" b="1" dirty="0" smtClean="0">
                <a:solidFill>
                  <a:schemeClr val="tx1"/>
                </a:solidFill>
              </a:rPr>
              <a:t>op</a:t>
            </a:r>
            <a:r>
              <a:rPr lang="en-US" b="1" baseline="0" dirty="0" smtClean="0">
                <a:solidFill>
                  <a:schemeClr val="tx1"/>
                </a:solidFill>
              </a:rPr>
              <a:t> performing states from left to right. </a:t>
            </a:r>
            <a:r>
              <a:rPr lang="en-US" b="1" dirty="0" smtClean="0">
                <a:solidFill>
                  <a:schemeClr val="tx1"/>
                </a:solidFill>
              </a:rPr>
              <a:t>More students are going to college, but what happens when</a:t>
            </a:r>
            <a:r>
              <a:rPr lang="en-US" b="1" baseline="0" dirty="0" smtClean="0">
                <a:solidFill>
                  <a:schemeClr val="tx1"/>
                </a:solidFill>
              </a:rPr>
              <a:t> they get there? More students are arriving unprepared and, as this slide reveals, not persisting toward degree completion.</a:t>
            </a:r>
          </a:p>
          <a:p>
            <a:endParaRPr lang="en-US" baseline="0" dirty="0" smtClean="0">
              <a:solidFill>
                <a:schemeClr val="tx1"/>
              </a:solidFill>
            </a:endParaRPr>
          </a:p>
          <a:p>
            <a:pPr defTabSz="464769">
              <a:defRPr/>
            </a:pPr>
            <a:r>
              <a:rPr lang="en-US" b="1" dirty="0"/>
              <a:t>The U.S. Department of Education states that today’s young people will need to be better educated and prepared as the US continues to move toward a knowledge/information-based economic </a:t>
            </a:r>
            <a:r>
              <a:rPr lang="en-US" b="1" dirty="0" smtClean="0"/>
              <a:t>model.</a:t>
            </a:r>
            <a:r>
              <a:rPr lang="en-US" b="1" baseline="0" dirty="0" smtClean="0"/>
              <a:t> </a:t>
            </a:r>
            <a:r>
              <a:rPr lang="en-US" b="1" baseline="0" dirty="0" smtClean="0">
                <a:solidFill>
                  <a:schemeClr val="tx1"/>
                </a:solidFill>
              </a:rPr>
              <a:t>In the past, a high school education was enough to land a job that offered stability and benefits. The current economic climate is such that completing a degree or certificate program is </a:t>
            </a:r>
            <a:r>
              <a:rPr lang="en-US" b="1" baseline="0" dirty="0" smtClean="0"/>
              <a:t>critical. </a:t>
            </a:r>
          </a:p>
          <a:p>
            <a:pPr defTabSz="464769">
              <a:defRPr/>
            </a:pPr>
            <a:endParaRPr lang="en-US" b="1" baseline="0" dirty="0" smtClean="0"/>
          </a:p>
          <a:p>
            <a:pPr defTabSz="464769">
              <a:defRPr/>
            </a:pPr>
            <a:r>
              <a:rPr lang="en-US" dirty="0">
                <a:solidFill>
                  <a:srgbClr val="000000"/>
                </a:solidFill>
                <a:latin typeface="Arial"/>
                <a:ea typeface="Osaka" charset="0"/>
                <a:cs typeface="Arial"/>
              </a:rPr>
              <a:t>Source: NCES – Common Core Data, IPEDS Residency and Migration Survey, IPEDS Enrollment Survey, IPEDS Graduation Rate Survey (2008)</a:t>
            </a:r>
          </a:p>
        </p:txBody>
      </p:sp>
      <p:sp>
        <p:nvSpPr>
          <p:cNvPr id="4" name="Slide Number Placeholder 3"/>
          <p:cNvSpPr>
            <a:spLocks noGrp="1"/>
          </p:cNvSpPr>
          <p:nvPr>
            <p:ph type="sldNum" sz="quarter" idx="10"/>
          </p:nvPr>
        </p:nvSpPr>
        <p:spPr/>
        <p:txBody>
          <a:bodyPr/>
          <a:lstStyle/>
          <a:p>
            <a:fld id="{E6F9F9DA-0729-EC49-8333-0EB10C836F7B}" type="slidenum">
              <a:rPr lang="en-US" smtClean="0"/>
              <a:pPr/>
              <a:t>37</a:t>
            </a:fld>
            <a:endParaRPr lang="en-US"/>
          </a:p>
        </p:txBody>
      </p:sp>
    </p:spTree>
    <p:extLst>
      <p:ext uri="{BB962C8B-B14F-4D97-AF65-F5344CB8AC3E}">
        <p14:creationId xmlns:p14="http://schemas.microsoft.com/office/powerpoint/2010/main" val="2946582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695325"/>
            <a:ext cx="4641850" cy="3481388"/>
          </a:xfrm>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r>
              <a:rPr lang="en-US" dirty="0" smtClean="0"/>
              <a:t>Presenter’s Notes:</a:t>
            </a:r>
          </a:p>
          <a:p>
            <a:pPr defTabSz="464769">
              <a:defRPr/>
            </a:pPr>
            <a:endParaRPr lang="en-US" dirty="0" smtClean="0"/>
          </a:p>
          <a:p>
            <a:pPr defTabSz="464769">
              <a:defRPr/>
            </a:pPr>
            <a:r>
              <a:rPr lang="en-US" b="0" i="1" dirty="0" smtClean="0"/>
              <a:t>Presenter may allow participants to comment on the data and reinforce the need for college</a:t>
            </a:r>
            <a:r>
              <a:rPr lang="en-US" b="0" i="1" baseline="0" dirty="0" smtClean="0"/>
              <a:t> and career readiness. </a:t>
            </a:r>
          </a:p>
          <a:p>
            <a:pPr defTabSz="464769">
              <a:defRPr/>
            </a:pPr>
            <a:endParaRPr lang="en-US" b="1" baseline="0" dirty="0" smtClean="0"/>
          </a:p>
          <a:p>
            <a:pPr defTabSz="464769">
              <a:defRPr/>
            </a:pPr>
            <a:r>
              <a:rPr lang="en-US" b="1" dirty="0" smtClean="0"/>
              <a:t>This</a:t>
            </a:r>
            <a:r>
              <a:rPr lang="en-US" b="1" baseline="0" dirty="0" smtClean="0"/>
              <a:t> slide represents the international context in which college and career readiness must be viewed. </a:t>
            </a:r>
            <a:r>
              <a:rPr lang="en-US" b="1" dirty="0" smtClean="0"/>
              <a:t>The blu</a:t>
            </a:r>
            <a:r>
              <a:rPr lang="en-US" b="1" baseline="0" dirty="0" smtClean="0"/>
              <a:t>e arrows represent young people entering the work force world-wide. The red squares represent older workers preparing to leave the workforce.  As you can see, in almost every country, the percentage of young people entering the workforce with an Associate’s degree or higher far exceeds the number of workers leaving the work force. Take special note of South Korea.</a:t>
            </a:r>
            <a:endParaRPr lang="en-US" b="1" dirty="0" smtClean="0"/>
          </a:p>
          <a:p>
            <a:pPr defTabSz="464769">
              <a:defRPr/>
            </a:pPr>
            <a:endParaRPr lang="en-US" dirty="0" smtClean="0"/>
          </a:p>
          <a:p>
            <a:pPr defTabSz="464769">
              <a:defRPr/>
            </a:pPr>
            <a:r>
              <a:rPr lang="en-US" b="1" dirty="0" smtClean="0"/>
              <a:t>Now, the purple arrow</a:t>
            </a:r>
            <a:r>
              <a:rPr lang="en-US" b="1" baseline="0" dirty="0" smtClean="0"/>
              <a:t> represented young people entering the work force in Texas and t</a:t>
            </a:r>
            <a:r>
              <a:rPr lang="en-US" b="1" dirty="0" smtClean="0"/>
              <a:t>he green</a:t>
            </a:r>
            <a:r>
              <a:rPr lang="en-US" b="1" baseline="0" dirty="0" smtClean="0"/>
              <a:t> square represents the workers approaching retirement.  As you can see, </a:t>
            </a:r>
            <a:r>
              <a:rPr lang="en-US" b="1" dirty="0" smtClean="0"/>
              <a:t>Texas is flipped. Young people</a:t>
            </a:r>
            <a:r>
              <a:rPr lang="en-US" b="1" baseline="0" dirty="0" smtClean="0"/>
              <a:t> are entering </a:t>
            </a:r>
            <a:r>
              <a:rPr lang="en-US" b="1" dirty="0" smtClean="0"/>
              <a:t>the workforce with lower educational attainment than the generation who is nearing retirement. The</a:t>
            </a:r>
            <a:r>
              <a:rPr lang="en-US" b="1" baseline="0" dirty="0" smtClean="0"/>
              <a:t> workforce being produced by Texas is not competitive with much of the rest of the world and the rate at which we are replacing retired workers with better educated workers is markedly lower.</a:t>
            </a:r>
            <a:endParaRPr lang="en-US" b="1" dirty="0" smtClean="0"/>
          </a:p>
        </p:txBody>
      </p:sp>
      <p:sp>
        <p:nvSpPr>
          <p:cNvPr id="4" name="Slide Number Placeholder 3"/>
          <p:cNvSpPr>
            <a:spLocks noGrp="1"/>
          </p:cNvSpPr>
          <p:nvPr>
            <p:ph type="sldNum" sz="quarter" idx="10"/>
          </p:nvPr>
        </p:nvSpPr>
        <p:spPr/>
        <p:txBody>
          <a:bodyPr/>
          <a:lstStyle/>
          <a:p>
            <a:fld id="{E6F9F9DA-0729-EC49-8333-0EB10C836F7B}"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841012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r>
              <a:rPr lang="en-US" dirty="0" smtClean="0"/>
              <a:t>Presenter’s Notes:</a:t>
            </a:r>
          </a:p>
          <a:p>
            <a:endParaRPr lang="en-US" baseline="0" dirty="0" smtClean="0"/>
          </a:p>
          <a:p>
            <a:pPr defTabSz="464769">
              <a:defRPr/>
            </a:pPr>
            <a:r>
              <a:rPr lang="en-US" b="1" i="0" dirty="0" smtClean="0"/>
              <a:t>Hundreds</a:t>
            </a:r>
            <a:r>
              <a:rPr lang="en-US" b="1" i="0" baseline="0" dirty="0" smtClean="0"/>
              <a:t> of Texas schools have used the Campus Snapshot or a diagnostic tool for school improvement. The Campus Snapshot consists of a team of specialists that conduct classroom observations, interviews, and surveys. This slide shows data from a survey question that has been completed by over 2,000 Texas students. </a:t>
            </a:r>
          </a:p>
          <a:p>
            <a:pPr defTabSz="464769">
              <a:defRPr/>
            </a:pPr>
            <a:endParaRPr lang="en-US" b="1" i="0" dirty="0" smtClean="0"/>
          </a:p>
          <a:p>
            <a:pPr defTabSz="464769">
              <a:defRPr/>
            </a:pPr>
            <a:r>
              <a:rPr lang="en-US" i="1" baseline="0" dirty="0" smtClean="0"/>
              <a:t>Have participants discuss this data and whether they feel these statistics hold true for their school. If their students do not report being ready for college and careers, what reasons do they think might explain these responses?</a:t>
            </a:r>
            <a:r>
              <a:rPr lang="en-US" i="1" dirty="0" smtClean="0"/>
              <a:t> </a:t>
            </a:r>
          </a:p>
          <a:p>
            <a:pPr defTabSz="464769">
              <a:defRPr/>
            </a:pPr>
            <a:endParaRPr lang="en-US" i="1" dirty="0" smtClean="0"/>
          </a:p>
          <a:p>
            <a:pPr defTabSz="464769">
              <a:defRPr/>
            </a:pPr>
            <a:r>
              <a:rPr lang="en-US" dirty="0">
                <a:latin typeface="Arial" pitchFamily="34" charset="0"/>
                <a:cs typeface="Arial" pitchFamily="34" charset="0"/>
              </a:rPr>
              <a:t>Source: Texas HS Snapshot College Readiness Survey Summary data with 19,505 students and 37 different high schools represented.</a:t>
            </a:r>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39</a:t>
            </a:fld>
            <a:endParaRPr lang="en-US"/>
          </a:p>
        </p:txBody>
      </p:sp>
    </p:spTree>
    <p:extLst>
      <p:ext uri="{BB962C8B-B14F-4D97-AF65-F5344CB8AC3E}">
        <p14:creationId xmlns:p14="http://schemas.microsoft.com/office/powerpoint/2010/main" val="259029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D6EAB-34F0-4E6E-A879-EF2F0C15E5CA}" type="slidenum">
              <a:rPr lang="en-US" smtClean="0"/>
              <a:t>4</a:t>
            </a:fld>
            <a:endParaRPr lang="en-US"/>
          </a:p>
        </p:txBody>
      </p:sp>
    </p:spTree>
    <p:extLst>
      <p:ext uri="{BB962C8B-B14F-4D97-AF65-F5344CB8AC3E}">
        <p14:creationId xmlns:p14="http://schemas.microsoft.com/office/powerpoint/2010/main" val="721851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r>
              <a:rPr lang="en-US" dirty="0" smtClean="0"/>
              <a:t>Presenter’s Notes:</a:t>
            </a:r>
          </a:p>
          <a:p>
            <a:endParaRPr lang="en-US" dirty="0" smtClean="0"/>
          </a:p>
          <a:p>
            <a:r>
              <a:rPr lang="en-US" b="1" i="0" dirty="0" smtClean="0"/>
              <a:t>There are still large numbers of students</a:t>
            </a:r>
            <a:r>
              <a:rPr lang="en-US" b="1" i="0" baseline="0" dirty="0" smtClean="0"/>
              <a:t> who do not see a connection to what they want to achieve from school and what courses they are taking at school.</a:t>
            </a:r>
          </a:p>
          <a:p>
            <a:endParaRPr lang="en-US" b="1" i="0" baseline="0" dirty="0" smtClean="0"/>
          </a:p>
          <a:p>
            <a:r>
              <a:rPr lang="en-US" b="0" i="1" baseline="0" dirty="0" smtClean="0"/>
              <a:t>This is another Campus Snapshot data set that provides information as to course taking. You may engage participants by asking if this data mirrors schools they know. </a:t>
            </a:r>
            <a:endParaRPr lang="en-US" b="0" i="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40</a:t>
            </a:fld>
            <a:endParaRPr lang="en-US"/>
          </a:p>
        </p:txBody>
      </p:sp>
    </p:spTree>
    <p:extLst>
      <p:ext uri="{BB962C8B-B14F-4D97-AF65-F5344CB8AC3E}">
        <p14:creationId xmlns:p14="http://schemas.microsoft.com/office/powerpoint/2010/main" val="273978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pPr defTabSz="464769">
              <a:defRPr/>
            </a:pPr>
            <a:endParaRPr lang="en-US" dirty="0" smtClean="0"/>
          </a:p>
          <a:p>
            <a:pPr defTabSz="456103">
              <a:defRPr/>
            </a:pPr>
            <a:r>
              <a:rPr lang="en-US" i="1" dirty="0" smtClean="0"/>
              <a:t>Ask participants to take out their Profile Planning Guide and familiarize</a:t>
            </a:r>
            <a:r>
              <a:rPr lang="en-US" i="1" baseline="0" dirty="0" smtClean="0"/>
              <a:t> themselves with it. </a:t>
            </a:r>
          </a:p>
          <a:p>
            <a:endParaRPr lang="en-US" dirty="0" smtClean="0"/>
          </a:p>
          <a:p>
            <a:r>
              <a:rPr lang="en-US" u="sng" baseline="0" dirty="0" smtClean="0">
                <a:solidFill>
                  <a:schemeClr val="tx1"/>
                </a:solidFill>
              </a:rPr>
              <a:t>Handout:</a:t>
            </a:r>
          </a:p>
          <a:p>
            <a:r>
              <a:rPr lang="en-US" i="1" baseline="0" dirty="0" smtClean="0">
                <a:solidFill>
                  <a:schemeClr val="tx1"/>
                </a:solidFill>
              </a:rPr>
              <a:t>Profile Planning Guide</a:t>
            </a:r>
            <a:endParaRPr lang="en-US" i="1"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41</a:t>
            </a:fld>
            <a:endParaRPr lang="en-US"/>
          </a:p>
        </p:txBody>
      </p:sp>
    </p:spTree>
    <p:extLst>
      <p:ext uri="{BB962C8B-B14F-4D97-AF65-F5344CB8AC3E}">
        <p14:creationId xmlns:p14="http://schemas.microsoft.com/office/powerpoint/2010/main" val="3513608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pPr defTabSz="464769">
              <a:defRPr/>
            </a:pPr>
            <a:endParaRPr lang="en-US" dirty="0" smtClean="0"/>
          </a:p>
          <a:p>
            <a:r>
              <a:rPr lang="en-US" i="1" dirty="0" smtClean="0">
                <a:latin typeface="Arial" pitchFamily="34" charset="0"/>
                <a:cs typeface="Arial" pitchFamily="34" charset="0"/>
              </a:rPr>
              <a:t>Participants will view brief video presentation, which addresses key accountability aspects tied to college and career readiness. </a:t>
            </a:r>
          </a:p>
          <a:p>
            <a:endParaRPr lang="en-US" i="1" dirty="0" smtClean="0">
              <a:latin typeface="Arial" pitchFamily="34" charset="0"/>
              <a:cs typeface="Arial" pitchFamily="34" charset="0"/>
            </a:endParaRPr>
          </a:p>
          <a:p>
            <a:r>
              <a:rPr lang="en-US" i="1" dirty="0" smtClean="0">
                <a:latin typeface="Arial" pitchFamily="34" charset="0"/>
                <a:cs typeface="Arial" pitchFamily="34" charset="0"/>
              </a:rPr>
              <a:t>Ed </a:t>
            </a:r>
            <a:r>
              <a:rPr lang="en-US" i="1" dirty="0" err="1" smtClean="0">
                <a:latin typeface="Arial" pitchFamily="34" charset="0"/>
                <a:cs typeface="Arial" pitchFamily="34" charset="0"/>
              </a:rPr>
              <a:t>Vara</a:t>
            </a:r>
            <a:r>
              <a:rPr lang="en-US" i="1" dirty="0" smtClean="0">
                <a:latin typeface="Arial" pitchFamily="34" charset="0"/>
                <a:cs typeface="Arial" pitchFamily="34" charset="0"/>
              </a:rPr>
              <a:t> is Deputy Director of Academic Services at Education Service Center, Region XIII. </a:t>
            </a:r>
          </a:p>
          <a:p>
            <a:pPr defTabSz="464769">
              <a:defRPr/>
            </a:pPr>
            <a:endParaRPr lang="en-US" i="1" dirty="0" smtClean="0"/>
          </a:p>
          <a:p>
            <a:r>
              <a:rPr lang="en-US" i="1" dirty="0" smtClean="0"/>
              <a:t>Click on the video to launch “Accountability</a:t>
            </a:r>
            <a:r>
              <a:rPr lang="en-US" i="1" baseline="0" dirty="0" smtClean="0"/>
              <a:t> and College Career Readiness.” </a:t>
            </a:r>
          </a:p>
          <a:p>
            <a:endParaRPr lang="en-US" i="1" baseline="0" dirty="0" smtClean="0"/>
          </a:p>
          <a:p>
            <a:r>
              <a:rPr lang="en-US" b="1" i="0" baseline="0" dirty="0" smtClean="0"/>
              <a:t>College and career readiness is directly tied to state accountability measures. </a:t>
            </a:r>
            <a:endParaRPr lang="en-US" b="1" i="0" dirty="0" smtClean="0"/>
          </a:p>
          <a:p>
            <a:pPr algn="r">
              <a:spcBef>
                <a:spcPct val="0"/>
              </a:spcBef>
            </a:pPr>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42</a:t>
            </a:fld>
            <a:endParaRPr lang="en-US"/>
          </a:p>
        </p:txBody>
      </p:sp>
    </p:spTree>
    <p:extLst>
      <p:ext uri="{BB962C8B-B14F-4D97-AF65-F5344CB8AC3E}">
        <p14:creationId xmlns:p14="http://schemas.microsoft.com/office/powerpoint/2010/main" val="1164420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pPr defTabSz="464769">
              <a:defRPr/>
            </a:pPr>
            <a:endParaRPr lang="en-US" dirty="0" smtClean="0">
              <a:solidFill>
                <a:schemeClr val="tx1"/>
              </a:solidFill>
            </a:endParaRPr>
          </a:p>
          <a:p>
            <a:r>
              <a:rPr lang="en-US" b="1" dirty="0" smtClean="0">
                <a:solidFill>
                  <a:schemeClr val="tx1"/>
                </a:solidFill>
              </a:rPr>
              <a:t>The Profile Planning Guide is grounded in research.</a:t>
            </a:r>
          </a:p>
          <a:p>
            <a:endParaRPr lang="en-US" b="1" dirty="0" smtClean="0">
              <a:solidFill>
                <a:schemeClr val="tx1"/>
              </a:solidFill>
            </a:endParaRPr>
          </a:p>
          <a:p>
            <a:r>
              <a:rPr lang="en-US" b="1" dirty="0" smtClean="0">
                <a:solidFill>
                  <a:schemeClr val="tx1"/>
                </a:solidFill>
              </a:rPr>
              <a:t>The first step in the process is to familiarize the school leadership team with the conceptual framework upon which this process was built.</a:t>
            </a:r>
          </a:p>
          <a:p>
            <a:endParaRPr lang="en-US" b="1" dirty="0" smtClean="0">
              <a:solidFill>
                <a:schemeClr val="tx1"/>
              </a:solidFill>
            </a:endParaRPr>
          </a:p>
          <a:p>
            <a:r>
              <a:rPr lang="en-US" b="1" dirty="0" smtClean="0">
                <a:solidFill>
                  <a:schemeClr val="tx1"/>
                </a:solidFill>
              </a:rPr>
              <a:t>Doing so allows all users to move forward with a shared understanding of college and career readiness.</a:t>
            </a:r>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43</a:t>
            </a:fld>
            <a:endParaRPr lang="en-US"/>
          </a:p>
        </p:txBody>
      </p:sp>
    </p:spTree>
    <p:extLst>
      <p:ext uri="{BB962C8B-B14F-4D97-AF65-F5344CB8AC3E}">
        <p14:creationId xmlns:p14="http://schemas.microsoft.com/office/powerpoint/2010/main" val="3391048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pPr defTabSz="464769">
              <a:defRPr/>
            </a:pPr>
            <a:endParaRPr lang="en-US" dirty="0" smtClean="0"/>
          </a:p>
          <a:p>
            <a:r>
              <a:rPr lang="en-US" b="1" dirty="0" smtClean="0"/>
              <a:t>It was essential to the statewide taskforce that all information within the Profile Planning Guide tie to current research and best</a:t>
            </a:r>
            <a:r>
              <a:rPr lang="en-US" b="1" baseline="0" dirty="0" smtClean="0"/>
              <a:t> practices. </a:t>
            </a:r>
            <a:endParaRPr lang="en-US" b="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44</a:t>
            </a:fld>
            <a:endParaRPr lang="en-US"/>
          </a:p>
        </p:txBody>
      </p:sp>
    </p:spTree>
    <p:extLst>
      <p:ext uri="{BB962C8B-B14F-4D97-AF65-F5344CB8AC3E}">
        <p14:creationId xmlns:p14="http://schemas.microsoft.com/office/powerpoint/2010/main" val="290297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pPr defTabSz="464769">
              <a:defRPr/>
            </a:pPr>
            <a:endParaRPr lang="en-US" dirty="0" smtClean="0"/>
          </a:p>
          <a:p>
            <a:pPr lvl="0"/>
            <a:r>
              <a:rPr lang="en-US" i="1" dirty="0" smtClean="0"/>
              <a:t>Engage</a:t>
            </a:r>
            <a:r>
              <a:rPr lang="en-US" i="1" baseline="0" dirty="0" smtClean="0"/>
              <a:t> your audience.</a:t>
            </a:r>
          </a:p>
          <a:p>
            <a:pPr lvl="0"/>
            <a:endParaRPr lang="en-US" baseline="0" dirty="0" smtClean="0">
              <a:solidFill>
                <a:schemeClr val="tx1"/>
              </a:solidFill>
            </a:endParaRPr>
          </a:p>
          <a:p>
            <a:pPr lvl="0"/>
            <a:r>
              <a:rPr lang="en-US" b="1" dirty="0" smtClean="0">
                <a:solidFill>
                  <a:schemeClr val="tx1"/>
                </a:solidFill>
              </a:rPr>
              <a:t>Find out what the audience is already doing to improve college and career readiness.</a:t>
            </a:r>
          </a:p>
          <a:p>
            <a:pPr lvl="0"/>
            <a:endParaRPr lang="en-US" b="1" dirty="0" smtClean="0">
              <a:solidFill>
                <a:schemeClr val="tx1"/>
              </a:solidFill>
            </a:endParaRPr>
          </a:p>
          <a:p>
            <a:pPr lvl="0"/>
            <a:r>
              <a:rPr lang="en-US" b="1" dirty="0" smtClean="0">
                <a:solidFill>
                  <a:schemeClr val="tx1"/>
                </a:solidFill>
              </a:rPr>
              <a:t>Inquire about the kind of support they feel they need.</a:t>
            </a:r>
          </a:p>
          <a:p>
            <a:pPr lvl="0"/>
            <a:endParaRPr lang="en-US" b="1" dirty="0" smtClean="0">
              <a:solidFill>
                <a:schemeClr val="tx1"/>
              </a:solidFill>
            </a:endParaRPr>
          </a:p>
          <a:p>
            <a:pPr lvl="0"/>
            <a:r>
              <a:rPr lang="en-US" b="1" dirty="0" smtClean="0">
                <a:solidFill>
                  <a:schemeClr val="tx1"/>
                </a:solidFill>
              </a:rPr>
              <a:t>Acknowledge what they are doing right.</a:t>
            </a:r>
          </a:p>
          <a:p>
            <a:pPr lvl="0"/>
            <a:endParaRPr lang="en-US" b="1" dirty="0" smtClean="0">
              <a:solidFill>
                <a:schemeClr val="tx1"/>
              </a:solidFill>
            </a:endParaRPr>
          </a:p>
          <a:p>
            <a:pPr lvl="0"/>
            <a:r>
              <a:rPr lang="en-US" b="1" dirty="0" smtClean="0">
                <a:solidFill>
                  <a:schemeClr val="tx1"/>
                </a:solidFill>
              </a:rPr>
              <a:t>Do these things before moving into discussion of how the tool aligns to their needs or what they may not be doing.</a:t>
            </a:r>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45</a:t>
            </a:fld>
            <a:endParaRPr lang="en-US"/>
          </a:p>
        </p:txBody>
      </p:sp>
    </p:spTree>
    <p:extLst>
      <p:ext uri="{BB962C8B-B14F-4D97-AF65-F5344CB8AC3E}">
        <p14:creationId xmlns:p14="http://schemas.microsoft.com/office/powerpoint/2010/main" val="614676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2205">
              <a:defRPr/>
            </a:pPr>
            <a:r>
              <a:rPr lang="en-US" dirty="0" smtClean="0">
                <a:solidFill>
                  <a:schemeClr val="bg1"/>
                </a:solidFill>
              </a:rPr>
              <a:t>Counting college enrollment rates as a measure of high school success verses graduation.</a:t>
            </a:r>
          </a:p>
          <a:p>
            <a:endParaRPr lang="en-US" dirty="0"/>
          </a:p>
        </p:txBody>
      </p:sp>
      <p:sp>
        <p:nvSpPr>
          <p:cNvPr id="4" name="Slide Number Placeholder 3"/>
          <p:cNvSpPr>
            <a:spLocks noGrp="1"/>
          </p:cNvSpPr>
          <p:nvPr>
            <p:ph type="sldNum" sz="quarter" idx="10"/>
          </p:nvPr>
        </p:nvSpPr>
        <p:spPr/>
        <p:txBody>
          <a:bodyPr/>
          <a:lstStyle/>
          <a:p>
            <a:fld id="{284CCF1C-1277-4DDE-8304-489D8FCC043D}" type="slidenum">
              <a:rPr lang="en-US" smtClean="0"/>
              <a:t>46</a:t>
            </a:fld>
            <a:endParaRPr lang="en-US"/>
          </a:p>
        </p:txBody>
      </p:sp>
    </p:spTree>
    <p:extLst>
      <p:ext uri="{BB962C8B-B14F-4D97-AF65-F5344CB8AC3E}">
        <p14:creationId xmlns:p14="http://schemas.microsoft.com/office/powerpoint/2010/main" val="1591490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Post-Secondary guidance is for all students.</a:t>
            </a:r>
            <a:endParaRPr lang="en-US" b="1" dirty="0" smtClean="0"/>
          </a:p>
          <a:p>
            <a:endParaRPr lang="en-US" b="1" dirty="0" smtClean="0"/>
          </a:p>
          <a:p>
            <a:r>
              <a:rPr lang="en-US" dirty="0" smtClean="0"/>
              <a:t>“Guidance Counselor Only” model to a guidance counselor plus teacher-engaged effort to encourage college-going</a:t>
            </a:r>
          </a:p>
          <a:p>
            <a:endParaRPr lang="en-US" dirty="0" smtClean="0"/>
          </a:p>
          <a:p>
            <a:r>
              <a:rPr lang="en-US" dirty="0" smtClean="0"/>
              <a:t>College and career guidance is essential in the K-12 comprehensive guidance curriculum.</a:t>
            </a:r>
            <a:endParaRPr lang="en-US" dirty="0"/>
          </a:p>
        </p:txBody>
      </p:sp>
      <p:sp>
        <p:nvSpPr>
          <p:cNvPr id="4" name="Slide Number Placeholder 3"/>
          <p:cNvSpPr>
            <a:spLocks noGrp="1"/>
          </p:cNvSpPr>
          <p:nvPr>
            <p:ph type="sldNum" sz="quarter" idx="10"/>
          </p:nvPr>
        </p:nvSpPr>
        <p:spPr/>
        <p:txBody>
          <a:bodyPr/>
          <a:lstStyle/>
          <a:p>
            <a:fld id="{284CCF1C-1277-4DDE-8304-489D8FCC043D}" type="slidenum">
              <a:rPr lang="en-US" smtClean="0"/>
              <a:t>47</a:t>
            </a:fld>
            <a:endParaRPr lang="en-US"/>
          </a:p>
        </p:txBody>
      </p:sp>
    </p:spTree>
    <p:extLst>
      <p:ext uri="{BB962C8B-B14F-4D97-AF65-F5344CB8AC3E}">
        <p14:creationId xmlns:p14="http://schemas.microsoft.com/office/powerpoint/2010/main" val="3380125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Survey</a:t>
            </a:r>
            <a:r>
              <a:rPr lang="en-US" baseline="0" dirty="0" smtClean="0"/>
              <a:t> stated that teachers did not believe all student can go on to college</a:t>
            </a:r>
          </a:p>
          <a:p>
            <a:endParaRPr lang="en-US" baseline="0" dirty="0" smtClean="0"/>
          </a:p>
          <a:p>
            <a:r>
              <a:rPr lang="en-US" dirty="0" smtClean="0"/>
              <a:t>Some teachers may still not believe all students can go to college. </a:t>
            </a:r>
          </a:p>
          <a:p>
            <a:endParaRPr lang="en-US" dirty="0" smtClean="0"/>
          </a:p>
          <a:p>
            <a:r>
              <a:rPr lang="en-US" dirty="0" smtClean="0"/>
              <a:t>Our students go to “college”!</a:t>
            </a:r>
          </a:p>
          <a:p>
            <a:endParaRPr lang="en-US" dirty="0"/>
          </a:p>
        </p:txBody>
      </p:sp>
      <p:sp>
        <p:nvSpPr>
          <p:cNvPr id="4" name="Slide Number Placeholder 3"/>
          <p:cNvSpPr>
            <a:spLocks noGrp="1"/>
          </p:cNvSpPr>
          <p:nvPr>
            <p:ph type="sldNum" sz="quarter" idx="10"/>
          </p:nvPr>
        </p:nvSpPr>
        <p:spPr/>
        <p:txBody>
          <a:bodyPr/>
          <a:lstStyle/>
          <a:p>
            <a:fld id="{121AEA73-E0DE-451C-A027-8EC60071A961}"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pPr defTabSz="464769">
              <a:defRPr/>
            </a:pPr>
            <a:endParaRPr lang="en-US" dirty="0" smtClean="0"/>
          </a:p>
          <a:p>
            <a:r>
              <a:rPr lang="en-US" i="1" dirty="0" smtClean="0"/>
              <a:t>Define college readiness. The slide shows a common,</a:t>
            </a:r>
            <a:r>
              <a:rPr lang="en-US" i="1" baseline="0" dirty="0" smtClean="0"/>
              <a:t> well accepted definition of what we mean when we say college readiness.  What does college mean to your audience: certificate programs, technical schools, community colleges, traditional universities, post-graduate work? In Texas, it is understood that “college” means any further study past high school.</a:t>
            </a:r>
          </a:p>
          <a:p>
            <a:endParaRPr lang="en-US" i="1" baseline="0" dirty="0" smtClean="0"/>
          </a:p>
          <a:p>
            <a:pPr defTabSz="456103">
              <a:defRPr/>
            </a:pPr>
            <a:r>
              <a:rPr lang="en-US" dirty="0">
                <a:latin typeface="Arial" pitchFamily="34" charset="0"/>
                <a:cs typeface="Arial" pitchFamily="34" charset="0"/>
              </a:rPr>
              <a:t>Source: Conley, D. T. (2007). Redefining College Readiness, volume 3. Eugene, OR: Educational Policy Improvement Center.</a:t>
            </a:r>
          </a:p>
          <a:p>
            <a:endParaRPr lang="en-US" i="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49</a:t>
            </a:fld>
            <a:endParaRPr lang="en-US"/>
          </a:p>
        </p:txBody>
      </p:sp>
    </p:spTree>
    <p:extLst>
      <p:ext uri="{BB962C8B-B14F-4D97-AF65-F5344CB8AC3E}">
        <p14:creationId xmlns:p14="http://schemas.microsoft.com/office/powerpoint/2010/main" val="96027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5</a:t>
            </a:fld>
            <a:endParaRPr lang="en-US"/>
          </a:p>
        </p:txBody>
      </p:sp>
    </p:spTree>
    <p:extLst>
      <p:ext uri="{BB962C8B-B14F-4D97-AF65-F5344CB8AC3E}">
        <p14:creationId xmlns:p14="http://schemas.microsoft.com/office/powerpoint/2010/main" val="13276762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pPr defTabSz="464769">
              <a:defRPr/>
            </a:pPr>
            <a:endParaRPr lang="en-US" dirty="0" smtClean="0"/>
          </a:p>
          <a:p>
            <a:r>
              <a:rPr lang="en-US" i="1" dirty="0" smtClean="0"/>
              <a:t>Define career readiness.  The slide</a:t>
            </a:r>
            <a:r>
              <a:rPr lang="en-US" i="1" baseline="0" dirty="0" smtClean="0"/>
              <a:t> shows a common, well accepted definition of career readiness.  The academic skills may be the same as college readiness; however, to be career ready, the student must demonstrate soft skills (employability skills) as well as some level of technical skill associated with job specific skills.  For example, a pianist must know how to technically play the piano and these skills are identified through industry standards.</a:t>
            </a:r>
          </a:p>
          <a:p>
            <a:endParaRPr lang="en-US" i="1" baseline="0" dirty="0" smtClean="0"/>
          </a:p>
          <a:p>
            <a:pPr defTabSz="456103">
              <a:defRPr/>
            </a:pPr>
            <a:r>
              <a:rPr lang="en-US" i="0" baseline="0" dirty="0" smtClean="0"/>
              <a:t>Source: www.acteonline.org </a:t>
            </a:r>
            <a:endParaRPr lang="en-US" i="0" dirty="0" smtClean="0"/>
          </a:p>
          <a:p>
            <a:endParaRPr lang="en-US" i="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50</a:t>
            </a:fld>
            <a:endParaRPr lang="en-US"/>
          </a:p>
        </p:txBody>
      </p:sp>
    </p:spTree>
    <p:extLst>
      <p:ext uri="{BB962C8B-B14F-4D97-AF65-F5344CB8AC3E}">
        <p14:creationId xmlns:p14="http://schemas.microsoft.com/office/powerpoint/2010/main" val="1191488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43">
              <a:defRPr/>
            </a:pPr>
            <a:r>
              <a:rPr lang="en-US" dirty="0" smtClean="0"/>
              <a:t>Presenter’s Notes:</a:t>
            </a:r>
          </a:p>
          <a:p>
            <a:pPr defTabSz="464743">
              <a:defRPr/>
            </a:pPr>
            <a:endParaRPr lang="en-US" baseline="0" dirty="0" smtClean="0"/>
          </a:p>
          <a:p>
            <a:pPr defTabSz="464743">
              <a:defRPr/>
            </a:pPr>
            <a:r>
              <a:rPr lang="en-US" i="1" baseline="0" dirty="0" smtClean="0"/>
              <a:t>Demonstrate college readiness and career readiness as being strongly linked; success in an associates or certificate program often relies on the same set of entry level skills as success at a four-year institution.  It was once desirable to say that college and career readiness was the same thing; however, our thinking has shifted to say that the academic skill attainment to engage in further studies and to obtain employment may be similar but for career readiness and success at further studies there are some specific needs that may be different.  This is why this slide does not show the circles completely aligned.</a:t>
            </a:r>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51</a:t>
            </a:fld>
            <a:endParaRPr lang="en-US"/>
          </a:p>
        </p:txBody>
      </p:sp>
    </p:spTree>
    <p:extLst>
      <p:ext uri="{BB962C8B-B14F-4D97-AF65-F5344CB8AC3E}">
        <p14:creationId xmlns:p14="http://schemas.microsoft.com/office/powerpoint/2010/main" val="22236769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endParaRPr lang="en-US" dirty="0" smtClean="0"/>
          </a:p>
          <a:p>
            <a:r>
              <a:rPr lang="en-US" i="1" dirty="0" smtClean="0"/>
              <a:t>Participants will view a</a:t>
            </a:r>
            <a:r>
              <a:rPr lang="en-US" i="1" baseline="0" dirty="0" smtClean="0"/>
              <a:t> brief video presentation which provides a secondary student perspective for college and career readiness. </a:t>
            </a:r>
          </a:p>
          <a:p>
            <a:endParaRPr lang="en-US" i="1" baseline="0" dirty="0" smtClean="0"/>
          </a:p>
          <a:p>
            <a:r>
              <a:rPr lang="en-US" i="1" baseline="0" dirty="0" smtClean="0"/>
              <a:t>Various Texas middle school and high school students were interviewed for this video. </a:t>
            </a:r>
            <a:endParaRPr lang="en-US" i="1" dirty="0" smtClean="0"/>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52</a:t>
            </a:fld>
            <a:endParaRPr lang="en-US"/>
          </a:p>
        </p:txBody>
      </p:sp>
    </p:spTree>
    <p:extLst>
      <p:ext uri="{BB962C8B-B14F-4D97-AF65-F5344CB8AC3E}">
        <p14:creationId xmlns:p14="http://schemas.microsoft.com/office/powerpoint/2010/main" val="28079327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53</a:t>
            </a:fld>
            <a:endParaRPr lang="en-US"/>
          </a:p>
        </p:txBody>
      </p:sp>
    </p:spTree>
    <p:extLst>
      <p:ext uri="{BB962C8B-B14F-4D97-AF65-F5344CB8AC3E}">
        <p14:creationId xmlns:p14="http://schemas.microsoft.com/office/powerpoint/2010/main" val="3844323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pPr defTabSz="464769">
              <a:defRPr/>
            </a:pPr>
            <a:endParaRPr lang="en-US" dirty="0" smtClean="0"/>
          </a:p>
          <a:p>
            <a:pPr defTabSz="464769">
              <a:defRPr/>
            </a:pPr>
            <a:r>
              <a:rPr lang="en-US" b="1" dirty="0" smtClean="0"/>
              <a:t>Course titles, grade point averages, and test performance do not capture the full range of knowledge and skills students need to succeed in postsecondary learning</a:t>
            </a:r>
          </a:p>
          <a:p>
            <a:pPr defTabSz="464769">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54</a:t>
            </a:fld>
            <a:endParaRPr lang="en-US"/>
          </a:p>
        </p:txBody>
      </p:sp>
    </p:spTree>
    <p:extLst>
      <p:ext uri="{BB962C8B-B14F-4D97-AF65-F5344CB8AC3E}">
        <p14:creationId xmlns:p14="http://schemas.microsoft.com/office/powerpoint/2010/main" val="872060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C0ED76FE-AA08-E545-8F39-D2C313EA11F9}" type="slidenum">
              <a:rPr lang="en-US">
                <a:solidFill>
                  <a:prstClr val="black"/>
                </a:solidFill>
                <a:latin typeface="Calibri"/>
              </a:rPr>
              <a:pPr/>
              <a:t>55</a:t>
            </a:fld>
            <a:endParaRPr lang="en-US">
              <a:solidFill>
                <a:prstClr val="black"/>
              </a:solidFill>
              <a:latin typeface="Calibri"/>
            </a:endParaRPr>
          </a:p>
        </p:txBody>
      </p:sp>
      <p:sp>
        <p:nvSpPr>
          <p:cNvPr id="28675" name="Rectangle 2"/>
          <p:cNvSpPr>
            <a:spLocks noGrp="1" noRot="1" noChangeAspect="1" noChangeArrowheads="1"/>
          </p:cNvSpPr>
          <p:nvPr>
            <p:ph type="sldImg"/>
          </p:nvPr>
        </p:nvSpPr>
        <p:spPr>
          <a:solidFill>
            <a:srgbClr val="FFFFFF"/>
          </a:solidFill>
          <a:ln/>
        </p:spPr>
      </p:sp>
      <p:sp>
        <p:nvSpPr>
          <p:cNvPr id="2" name="Notes Placeholder 1"/>
          <p:cNvSpPr>
            <a:spLocks noGrp="1"/>
          </p:cNvSpPr>
          <p:nvPr>
            <p:ph type="body" sz="quarter" idx="10"/>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a:t>These four categories do no represent every thing a student needs (students obviously need a range of social and emotional supports to be successful) but they represent the dimensions in which a school can reasonably be expected to take action. They provide an excellent framework for thinking about college and career readiness comprehensively and are thus very useful common language for planning. </a:t>
            </a:r>
          </a:p>
          <a:p>
            <a:endParaRPr lang="en-US" b="1" dirty="0"/>
          </a:p>
          <a:p>
            <a:r>
              <a:rPr lang="en-US" b="1" dirty="0"/>
              <a:t>Those using this tool need to have a shared vision of college and career readiness.</a:t>
            </a:r>
          </a:p>
          <a:p>
            <a:endParaRPr lang="en-US" b="1" dirty="0"/>
          </a:p>
          <a:p>
            <a:r>
              <a:rPr lang="en-US" b="1" dirty="0"/>
              <a:t>For example, key cognitive strategies are essential to college and career readiness. Students must engage in problem formulation (Problem Based Instruction), research, communication, precision, and accuracy. </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pPr defTabSz="464769">
              <a:defRPr/>
            </a:pPr>
            <a:endParaRPr lang="en-US" dirty="0" smtClean="0"/>
          </a:p>
          <a:p>
            <a:r>
              <a:rPr lang="en-US" b="1" baseline="0" dirty="0" smtClean="0"/>
              <a:t>The Texas College Career Readiness Standards have been identified as the Key Content Knowledge target that schools should be teaching students. The Texas College Career Readiness Standards also engage thinking and technology skills, making them more comprehensive standards than have been used previously.</a:t>
            </a:r>
          </a:p>
          <a:p>
            <a:endParaRPr lang="en-US" b="1" baseline="0" dirty="0" smtClean="0"/>
          </a:p>
          <a:p>
            <a:r>
              <a:rPr lang="en-US" b="1" baseline="0" dirty="0" smtClean="0"/>
              <a:t>Texas College and Career Readiness Standards specifically addresses the four core and all disciplines in the cross-disciplinary standards.</a:t>
            </a:r>
          </a:p>
          <a:p>
            <a:endParaRPr lang="en-US" baseline="0" dirty="0" smtClean="0"/>
          </a:p>
        </p:txBody>
      </p:sp>
      <p:sp>
        <p:nvSpPr>
          <p:cNvPr id="4" name="Slide Number Placeholder 3"/>
          <p:cNvSpPr>
            <a:spLocks noGrp="1"/>
          </p:cNvSpPr>
          <p:nvPr>
            <p:ph type="sldNum" sz="quarter" idx="10"/>
          </p:nvPr>
        </p:nvSpPr>
        <p:spPr/>
        <p:txBody>
          <a:bodyPr/>
          <a:lstStyle/>
          <a:p>
            <a:fld id="{38482201-95EA-AA47-A200-3C0458BA9DB5}" type="slidenum">
              <a:rPr lang="en-US" smtClean="0"/>
              <a:pPr/>
              <a:t>56</a:t>
            </a:fld>
            <a:endParaRPr lang="en-US" dirty="0"/>
          </a:p>
        </p:txBody>
      </p:sp>
    </p:spTree>
    <p:extLst>
      <p:ext uri="{BB962C8B-B14F-4D97-AF65-F5344CB8AC3E}">
        <p14:creationId xmlns:p14="http://schemas.microsoft.com/office/powerpoint/2010/main" val="19679475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err="1" smtClean="0"/>
              <a:t>DIrections</a:t>
            </a:r>
            <a:r>
              <a:rPr lang="en-US" i="1" dirty="0" smtClean="0"/>
              <a:t>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endParaRPr lang="en-US" dirty="0" smtClean="0"/>
          </a:p>
          <a:p>
            <a:r>
              <a:rPr lang="en-US" b="1" dirty="0" smtClean="0"/>
              <a:t>Currently,</a:t>
            </a:r>
            <a:r>
              <a:rPr lang="en-US" b="1" baseline="0" dirty="0" smtClean="0"/>
              <a:t> w</a:t>
            </a:r>
            <a:r>
              <a:rPr lang="en-US" b="1" dirty="0" smtClean="0"/>
              <a:t>e are very good at helping the kids who are motivated to go</a:t>
            </a:r>
            <a:r>
              <a:rPr lang="en-US" b="1" baseline="0" dirty="0" smtClean="0"/>
              <a:t> to college or careers. However, students who are unsure about their abilities, or have few role models, are less likely to seek assistance in applying or financing further studies. Students may also assume that high school courses they default into, due to scheduling issues, will be adequate to prepare them for further study and careers.  This assumption is often not the case. Thus, counseling and scheduling decisions made for students entering high school can ultimately limit their long-term prospects.  Texas schools must be more deliberate at meeting the individual needs of students, consider student interest and labor market trends to determine course offerings.</a:t>
            </a:r>
            <a:endParaRPr lang="en-US" b="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57</a:t>
            </a:fld>
            <a:endParaRPr lang="en-US"/>
          </a:p>
        </p:txBody>
      </p:sp>
    </p:spTree>
    <p:extLst>
      <p:ext uri="{BB962C8B-B14F-4D97-AF65-F5344CB8AC3E}">
        <p14:creationId xmlns:p14="http://schemas.microsoft.com/office/powerpoint/2010/main" val="26749872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58</a:t>
            </a:fld>
            <a:endParaRPr lang="en-US"/>
          </a:p>
        </p:txBody>
      </p:sp>
    </p:spTree>
    <p:extLst>
      <p:ext uri="{BB962C8B-B14F-4D97-AF65-F5344CB8AC3E}">
        <p14:creationId xmlns:p14="http://schemas.microsoft.com/office/powerpoint/2010/main" val="18923610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sz="2400" dirty="0"/>
          </a:p>
          <a:p>
            <a:pPr eaLnBrk="1" hangingPunct="1">
              <a:spcBef>
                <a:spcPct val="0"/>
              </a:spcBef>
            </a:pPr>
            <a:r>
              <a:rPr lang="en-US" i="1" dirty="0">
                <a:ea typeface="ＭＳ Ｐゴシック" charset="0"/>
                <a:cs typeface="ＭＳ Ｐゴシック" charset="0"/>
              </a:rPr>
              <a:t>Ask the audience how familiar they are with the standards. </a:t>
            </a:r>
          </a:p>
          <a:p>
            <a:pPr eaLnBrk="1" hangingPunct="1">
              <a:spcBef>
                <a:spcPct val="0"/>
              </a:spcBef>
            </a:pPr>
            <a:endParaRPr lang="en-US" i="1" dirty="0">
              <a:ea typeface="ＭＳ Ｐゴシック" charset="0"/>
              <a:cs typeface="ＭＳ Ｐゴシック" charset="0"/>
            </a:endParaRPr>
          </a:p>
          <a:p>
            <a:pPr eaLnBrk="1" hangingPunct="1">
              <a:spcBef>
                <a:spcPct val="0"/>
              </a:spcBef>
            </a:pPr>
            <a:r>
              <a:rPr lang="en-US" b="1" dirty="0">
                <a:ea typeface="ＭＳ Ｐゴシック" charset="0"/>
                <a:cs typeface="ＭＳ Ｐゴシック" charset="0"/>
              </a:rPr>
              <a:t>How often do teachers use and refer to the TCCRS in planning, teaching, and discussions?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6</a:t>
            </a:fld>
            <a:endParaRPr lang="en-US"/>
          </a:p>
        </p:txBody>
      </p:sp>
    </p:spTree>
    <p:extLst>
      <p:ext uri="{BB962C8B-B14F-4D97-AF65-F5344CB8AC3E}">
        <p14:creationId xmlns:p14="http://schemas.microsoft.com/office/powerpoint/2010/main" val="17840058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pPr defTabSz="464769">
              <a:defRPr/>
            </a:pPr>
            <a:r>
              <a:rPr lang="en-US" b="1" dirty="0" smtClean="0"/>
              <a:t>Implementing these standards will advance the mission of preparing college and career ready students.</a:t>
            </a:r>
          </a:p>
          <a:p>
            <a:pPr defTabSz="464769">
              <a:defRPr/>
            </a:pPr>
            <a:r>
              <a:rPr lang="en-US" b="1" dirty="0" smtClean="0">
                <a:latin typeface="Arial"/>
                <a:cs typeface="Arial"/>
              </a:rPr>
              <a:t>The content stimulates students’ deeper levels of thinking rather than just being a list of facts to learn and forget.</a:t>
            </a:r>
          </a:p>
          <a:p>
            <a:endParaRPr lang="en-US" b="1" i="0" baseline="0" dirty="0" smtClean="0"/>
          </a:p>
          <a:p>
            <a:r>
              <a:rPr lang="en-US" b="1" i="0" baseline="0" dirty="0" smtClean="0"/>
              <a:t>Vertical teams set out to specify the knowledge and skills necessary to succeed in entry-level community college and university courses.</a:t>
            </a:r>
          </a:p>
          <a:p>
            <a:pPr marL="174289" indent="-174289">
              <a:buFont typeface="Arial"/>
              <a:buChar char="•"/>
            </a:pPr>
            <a:endParaRPr lang="en-US" b="1" i="0" baseline="0" dirty="0" smtClean="0"/>
          </a:p>
          <a:p>
            <a:r>
              <a:rPr lang="en-US" b="1" i="0" baseline="0" dirty="0" smtClean="0"/>
              <a:t>The Texas College Career Readiness Standards are distinguished from high school graduation standards by emphasizing content as a means to an end: the content stimulates students to engage in deeper levels of thinking.</a:t>
            </a:r>
          </a:p>
          <a:p>
            <a:pPr marL="174289" indent="-174289">
              <a:buFont typeface="Arial"/>
              <a:buChar char="•"/>
            </a:pPr>
            <a:endParaRPr lang="en-US" b="1" i="0" baseline="0" dirty="0" smtClean="0"/>
          </a:p>
          <a:p>
            <a:r>
              <a:rPr lang="en-US" b="1" dirty="0" smtClean="0"/>
              <a:t>Convergent consensus was employed for the initial drafting of the college readiness standards. </a:t>
            </a:r>
          </a:p>
          <a:p>
            <a:pPr>
              <a:buClr>
                <a:schemeClr val="accent2">
                  <a:lumMod val="75000"/>
                </a:schemeClr>
              </a:buClr>
            </a:pPr>
            <a:endParaRPr lang="en-US" dirty="0" smtClean="0">
              <a:cs typeface="Helvetica"/>
            </a:endParaRPr>
          </a:p>
          <a:p>
            <a:pPr>
              <a:buClr>
                <a:schemeClr val="accent2">
                  <a:lumMod val="75000"/>
                </a:schemeClr>
              </a:buClr>
            </a:pPr>
            <a:r>
              <a:rPr lang="en-US" i="1" dirty="0" smtClean="0">
                <a:cs typeface="Helvetica"/>
              </a:rPr>
              <a:t>Timeline:</a:t>
            </a:r>
          </a:p>
          <a:p>
            <a:pPr marL="813345" lvl="1" indent="-348576">
              <a:buClr>
                <a:schemeClr val="accent2">
                  <a:lumMod val="75000"/>
                </a:schemeClr>
              </a:buClr>
              <a:buFont typeface="Wingdings" charset="2"/>
              <a:buChar char="§"/>
            </a:pPr>
            <a:r>
              <a:rPr lang="en-US" i="1" dirty="0" smtClean="0">
                <a:cs typeface="Helvetica"/>
              </a:rPr>
              <a:t>Public comment October-December 2007</a:t>
            </a:r>
          </a:p>
          <a:p>
            <a:pPr marL="813345" lvl="1" indent="-348576">
              <a:buClr>
                <a:schemeClr val="accent2">
                  <a:lumMod val="75000"/>
                </a:schemeClr>
              </a:buClr>
              <a:buFont typeface="Wingdings" charset="2"/>
              <a:buChar char="§"/>
            </a:pPr>
            <a:r>
              <a:rPr lang="en-US" i="1" dirty="0" smtClean="0">
                <a:cs typeface="Helvetica"/>
              </a:rPr>
              <a:t>Adopted by THECB in January 2008</a:t>
            </a:r>
          </a:p>
          <a:p>
            <a:pPr marL="813345" lvl="1" indent="-348576">
              <a:buClr>
                <a:schemeClr val="accent2">
                  <a:lumMod val="75000"/>
                </a:schemeClr>
              </a:buClr>
              <a:buFont typeface="Wingdings" charset="2"/>
              <a:buChar char="§"/>
            </a:pPr>
            <a:r>
              <a:rPr lang="en-US" i="1" dirty="0" smtClean="0">
                <a:cs typeface="Helvetica"/>
              </a:rPr>
              <a:t>Sent to the Commissioner of Education and State Board of Education for incorporation into the TEKS in April 2008</a:t>
            </a:r>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60</a:t>
            </a:fld>
            <a:endParaRPr lang="en-US"/>
          </a:p>
        </p:txBody>
      </p:sp>
    </p:spTree>
    <p:extLst>
      <p:ext uri="{BB962C8B-B14F-4D97-AF65-F5344CB8AC3E}">
        <p14:creationId xmlns:p14="http://schemas.microsoft.com/office/powerpoint/2010/main" val="150947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smtClean="0"/>
              <a:t>These</a:t>
            </a:r>
            <a:r>
              <a:rPr lang="en-US" b="1" baseline="0" dirty="0" smtClean="0"/>
              <a:t> standards were created by secondary and postsecondary practitioners in collaboration with one another. This type of vertical collaboration has set the stage for implementation planning that includes components of the education system that have typically functioned in isolation.</a:t>
            </a:r>
            <a:endParaRPr lang="en-US" b="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61</a:t>
            </a:fld>
            <a:endParaRPr lang="en-US"/>
          </a:p>
        </p:txBody>
      </p:sp>
    </p:spTree>
    <p:extLst>
      <p:ext uri="{BB962C8B-B14F-4D97-AF65-F5344CB8AC3E}">
        <p14:creationId xmlns:p14="http://schemas.microsoft.com/office/powerpoint/2010/main" val="37735024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i="1" dirty="0" smtClean="0"/>
              <a:t>It is essential</a:t>
            </a:r>
            <a:r>
              <a:rPr lang="en-US" i="1" baseline="0" dirty="0" smtClean="0"/>
              <a:t> Texas schools understand the cross-disciplinary standards to create accountability with all educators. </a:t>
            </a:r>
            <a:endParaRPr lang="en-US" i="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62</a:t>
            </a:fld>
            <a:endParaRPr lang="en-US"/>
          </a:p>
        </p:txBody>
      </p:sp>
    </p:spTree>
    <p:extLst>
      <p:ext uri="{BB962C8B-B14F-4D97-AF65-F5344CB8AC3E}">
        <p14:creationId xmlns:p14="http://schemas.microsoft.com/office/powerpoint/2010/main" val="10034687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a:t>A notable feature of the Texas College and Career Readiness Standards is the inclusion of Cross-Disciplinary Standards.</a:t>
            </a:r>
          </a:p>
          <a:p>
            <a:pPr marL="174289" indent="-174289">
              <a:buFont typeface="Arial"/>
              <a:buChar char="•"/>
            </a:pPr>
            <a:endParaRPr lang="en-US" b="1" dirty="0"/>
          </a:p>
          <a:p>
            <a:pPr defTabSz="464769">
              <a:defRPr/>
            </a:pPr>
            <a:r>
              <a:rPr lang="en-US" b="1" dirty="0"/>
              <a:t>Cross-Disciplinary Standards represent cognitive strategies and skills that span the subject areas and that instructors believe are critical to success in postsecondary education.</a:t>
            </a:r>
          </a:p>
          <a:p>
            <a:pPr marL="174289" indent="-174289">
              <a:buFont typeface="Arial"/>
              <a:buChar char="•"/>
            </a:pPr>
            <a:endParaRPr lang="en-US" b="1" dirty="0"/>
          </a:p>
          <a:p>
            <a:pPr defTabSz="464769">
              <a:defRPr/>
            </a:pPr>
            <a:r>
              <a:rPr lang="en-US" b="1" dirty="0"/>
              <a:t>Cross-Disciplinary Standards should always be considered in the context of challenging content, and never be viewed as skills to be taught separate from appropriate content.</a:t>
            </a:r>
          </a:p>
          <a:p>
            <a:pPr marL="0" lvl="1" defTabSz="464769">
              <a:defRPr/>
            </a:pPr>
            <a:endParaRPr lang="en-US" i="1" dirty="0"/>
          </a:p>
          <a:p>
            <a:pPr marL="0" lvl="1" defTabSz="464769">
              <a:defRPr/>
            </a:pPr>
            <a:endParaRPr lang="en-US" i="1" dirty="0"/>
          </a:p>
          <a:p>
            <a:pPr marL="0" lvl="1" defTabSz="464769">
              <a:defRPr/>
            </a:pPr>
            <a:r>
              <a:rPr lang="en-US" i="1" dirty="0"/>
              <a:t>*Performance Indicators are not part of Texas CCRS, but included as possible examples of student performance.</a:t>
            </a:r>
            <a:endParaRPr lang="en-US" i="1" dirty="0">
              <a:cs typeface="Helvetica"/>
            </a:endParaRPr>
          </a:p>
          <a:p>
            <a:endParaRPr lang="en-US" dirty="0"/>
          </a:p>
        </p:txBody>
      </p:sp>
      <p:sp>
        <p:nvSpPr>
          <p:cNvPr id="4" name="Slide Number Placeholder 3"/>
          <p:cNvSpPr>
            <a:spLocks noGrp="1"/>
          </p:cNvSpPr>
          <p:nvPr>
            <p:ph type="sldNum" sz="quarter" idx="10"/>
          </p:nvPr>
        </p:nvSpPr>
        <p:spPr/>
        <p:txBody>
          <a:bodyPr/>
          <a:lstStyle/>
          <a:p>
            <a:fld id="{38482201-95EA-AA47-A200-3C0458BA9DB5}" type="slidenum">
              <a:rPr lang="en-US" smtClean="0"/>
              <a:pPr/>
              <a:t>63</a:t>
            </a:fld>
            <a:endParaRPr lang="en-US" dirty="0"/>
          </a:p>
        </p:txBody>
      </p:sp>
    </p:spTree>
    <p:extLst>
      <p:ext uri="{BB962C8B-B14F-4D97-AF65-F5344CB8AC3E}">
        <p14:creationId xmlns:p14="http://schemas.microsoft.com/office/powerpoint/2010/main" val="11925775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endParaRPr lang="en-US" i="1" dirty="0" smtClean="0"/>
          </a:p>
          <a:p>
            <a:r>
              <a:rPr lang="en-US" i="1" dirty="0" smtClean="0"/>
              <a:t>Participants will view the brief video presentation which provides a post-secondary perspective from current educators. </a:t>
            </a:r>
          </a:p>
          <a:p>
            <a:endParaRPr lang="en-US" i="1" dirty="0" smtClean="0"/>
          </a:p>
          <a:p>
            <a:r>
              <a:rPr lang="en-US" i="1" dirty="0" smtClean="0"/>
              <a:t>Mark Daniel, Clinical Professor, University of Texas at Austin </a:t>
            </a:r>
          </a:p>
          <a:p>
            <a:r>
              <a:rPr lang="en-US" i="1" dirty="0" smtClean="0"/>
              <a:t>Kendall </a:t>
            </a:r>
            <a:r>
              <a:rPr lang="en-US" i="1" dirty="0" err="1" smtClean="0"/>
              <a:t>Dingee</a:t>
            </a:r>
            <a:r>
              <a:rPr lang="en-US" i="1" dirty="0" smtClean="0"/>
              <a:t>, Instructor, Austin Community College</a:t>
            </a:r>
          </a:p>
          <a:p>
            <a:endParaRPr lang="en-US" i="1" dirty="0" smtClean="0"/>
          </a:p>
          <a:p>
            <a:r>
              <a:rPr lang="en-US" i="1" dirty="0" smtClean="0"/>
              <a:t>Click on the video to launch “A Post-Secondary Perspective.”  </a:t>
            </a:r>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64</a:t>
            </a:fld>
            <a:endParaRPr lang="en-US"/>
          </a:p>
        </p:txBody>
      </p:sp>
    </p:spTree>
    <p:extLst>
      <p:ext uri="{BB962C8B-B14F-4D97-AF65-F5344CB8AC3E}">
        <p14:creationId xmlns:p14="http://schemas.microsoft.com/office/powerpoint/2010/main" val="29817941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i="1" dirty="0" smtClean="0"/>
              <a:t>Schools</a:t>
            </a:r>
            <a:r>
              <a:rPr lang="en-US" i="1" baseline="0" dirty="0" smtClean="0"/>
              <a:t> may put emphasis on encouraging teachers to collaborate about the cross disciplinary standards.  </a:t>
            </a:r>
          </a:p>
          <a:p>
            <a:endParaRPr lang="en-US" b="1" i="1" baseline="0" dirty="0" smtClean="0"/>
          </a:p>
          <a:p>
            <a:r>
              <a:rPr lang="en-US" b="1" i="0" baseline="0" dirty="0" smtClean="0"/>
              <a:t>The idea is that simple alignment of the Texas College and Career Readiness Standards is not enough, teachers must put them into action in classrooms.</a:t>
            </a:r>
            <a:endParaRPr lang="en-US" b="1" i="0" dirty="0"/>
          </a:p>
        </p:txBody>
      </p:sp>
      <p:sp>
        <p:nvSpPr>
          <p:cNvPr id="4" name="Slide Number Placeholder 3"/>
          <p:cNvSpPr>
            <a:spLocks noGrp="1"/>
          </p:cNvSpPr>
          <p:nvPr>
            <p:ph type="sldNum" sz="quarter" idx="10"/>
          </p:nvPr>
        </p:nvSpPr>
        <p:spPr/>
        <p:txBody>
          <a:bodyPr/>
          <a:lstStyle/>
          <a:p>
            <a:fld id="{642CD756-1B14-9A40-8F5C-5FBB43CD25B4}" type="slidenum">
              <a:rPr lang="en-US" smtClean="0"/>
              <a:pPr/>
              <a:t>65</a:t>
            </a:fld>
            <a:endParaRPr lang="en-US"/>
          </a:p>
        </p:txBody>
      </p:sp>
    </p:spTree>
    <p:extLst>
      <p:ext uri="{BB962C8B-B14F-4D97-AF65-F5344CB8AC3E}">
        <p14:creationId xmlns:p14="http://schemas.microsoft.com/office/powerpoint/2010/main" val="17119391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pPr defTabSz="464769">
              <a:defRPr/>
            </a:pPr>
            <a:r>
              <a:rPr lang="en-US" b="1" dirty="0" smtClean="0"/>
              <a:t>Many of the goals in the Profile</a:t>
            </a:r>
            <a:r>
              <a:rPr lang="en-US" b="1" baseline="0" dirty="0" smtClean="0"/>
              <a:t> Planning </a:t>
            </a:r>
            <a:r>
              <a:rPr lang="en-US" b="1" dirty="0" smtClean="0"/>
              <a:t>Guide, particularly the Systems goals, are also based on seven research-based principles that create a college and career ready culture in schools.</a:t>
            </a:r>
          </a:p>
          <a:p>
            <a:pPr defTabSz="464769">
              <a:defRPr/>
            </a:pPr>
            <a:endParaRPr lang="en-US" b="1" dirty="0" smtClean="0"/>
          </a:p>
          <a:p>
            <a:pPr defTabSz="464769">
              <a:defRPr/>
            </a:pPr>
            <a:r>
              <a:rPr lang="en-US" b="1" dirty="0" smtClean="0"/>
              <a:t>The Texas College Career Profile</a:t>
            </a:r>
            <a:r>
              <a:rPr lang="en-US" b="1" baseline="0" dirty="0" smtClean="0"/>
              <a:t> Planning Guide and all 52 goals of the Guide are aligned to the Seven Principles of College and Career Readiness.</a:t>
            </a:r>
            <a:endParaRPr lang="en-US" b="1" dirty="0" smtClean="0"/>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66</a:t>
            </a:fld>
            <a:endParaRPr lang="en-US"/>
          </a:p>
        </p:txBody>
      </p:sp>
    </p:spTree>
    <p:extLst>
      <p:ext uri="{BB962C8B-B14F-4D97-AF65-F5344CB8AC3E}">
        <p14:creationId xmlns:p14="http://schemas.microsoft.com/office/powerpoint/2010/main" val="470947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pPr defTabSz="464769">
              <a:defRPr/>
            </a:pPr>
            <a:r>
              <a:rPr lang="en-US" b="1" dirty="0"/>
              <a:t>The purpose of the Texas College and Career Profile Planning Guide is to create a culture to support postsecondary options. </a:t>
            </a:r>
          </a:p>
        </p:txBody>
      </p:sp>
      <p:sp>
        <p:nvSpPr>
          <p:cNvPr id="4" name="Slide Number Placeholder 3"/>
          <p:cNvSpPr>
            <a:spLocks noGrp="1"/>
          </p:cNvSpPr>
          <p:nvPr>
            <p:ph type="sldNum" sz="quarter" idx="10"/>
          </p:nvPr>
        </p:nvSpPr>
        <p:spPr/>
        <p:txBody>
          <a:bodyPr/>
          <a:lstStyle/>
          <a:p>
            <a:fld id="{B83F261E-6992-7A41-81BC-0AAE42AD3050}" type="slidenum">
              <a:rPr lang="en-US" smtClean="0">
                <a:solidFill>
                  <a:prstClr val="black"/>
                </a:solidFill>
                <a:latin typeface="Calibri"/>
              </a:rPr>
              <a:pPr/>
              <a:t>67</a:t>
            </a:fld>
            <a:endParaRPr lang="en-US">
              <a:solidFill>
                <a:prstClr val="black"/>
              </a:solidFill>
              <a:latin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endParaRPr lang="en-US" dirty="0" smtClean="0"/>
          </a:p>
          <a:p>
            <a:r>
              <a:rPr lang="en-US" i="1" dirty="0" smtClean="0"/>
              <a:t>Participants will view the brief video presentation which provides a student perspective after completing the</a:t>
            </a:r>
            <a:r>
              <a:rPr lang="en-US" i="1" baseline="0" dirty="0" smtClean="0"/>
              <a:t> first semester of Austin Community College. </a:t>
            </a:r>
          </a:p>
          <a:p>
            <a:endParaRPr lang="en-US" i="1" baseline="0" dirty="0" smtClean="0"/>
          </a:p>
          <a:p>
            <a:r>
              <a:rPr lang="en-US" b="1" i="0" baseline="0" dirty="0" smtClean="0"/>
              <a:t>Note there are many students in Texas schools that are served well by Texas counselors, this is our student perspective, however common or uncommon. </a:t>
            </a:r>
          </a:p>
          <a:p>
            <a:endParaRPr lang="en-US" b="1" i="0" baseline="0" dirty="0" smtClean="0"/>
          </a:p>
          <a:p>
            <a:r>
              <a:rPr lang="en-US" b="0" i="1" baseline="0" dirty="0" smtClean="0"/>
              <a:t>Click on the video to launch “A Post-Secondary Student Perspective.” </a:t>
            </a:r>
          </a:p>
          <a:p>
            <a:endParaRPr lang="en-US" b="0" i="1" dirty="0" smtClean="0"/>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68</a:t>
            </a:fld>
            <a:endParaRPr lang="en-US"/>
          </a:p>
        </p:txBody>
      </p:sp>
    </p:spTree>
    <p:extLst>
      <p:ext uri="{BB962C8B-B14F-4D97-AF65-F5344CB8AC3E}">
        <p14:creationId xmlns:p14="http://schemas.microsoft.com/office/powerpoint/2010/main" val="23620385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smtClean="0"/>
              <a:t>Schools are inundated with data.  So much data that we often get lost in data.  The following slides</a:t>
            </a:r>
            <a:r>
              <a:rPr lang="en-US" b="1" baseline="0" dirty="0" smtClean="0"/>
              <a:t> will assist with how to identify specific data that ties to developing a college and career ready culture in Texas schools. </a:t>
            </a:r>
            <a:endParaRPr lang="en-US" b="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69</a:t>
            </a:fld>
            <a:endParaRPr lang="en-US"/>
          </a:p>
        </p:txBody>
      </p:sp>
    </p:spTree>
    <p:extLst>
      <p:ext uri="{BB962C8B-B14F-4D97-AF65-F5344CB8AC3E}">
        <p14:creationId xmlns:p14="http://schemas.microsoft.com/office/powerpoint/2010/main" val="302899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7</a:t>
            </a:fld>
            <a:endParaRPr lang="en-US"/>
          </a:p>
        </p:txBody>
      </p:sp>
    </p:spTree>
    <p:extLst>
      <p:ext uri="{BB962C8B-B14F-4D97-AF65-F5344CB8AC3E}">
        <p14:creationId xmlns:p14="http://schemas.microsoft.com/office/powerpoint/2010/main" val="36697800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smtClean="0"/>
              <a:t>All schools are provided this information free of charge from these companies.  An annual report is sent to the schools with this information.  An ACT Concordance Table can be found online on the ACT website.</a:t>
            </a:r>
            <a:endParaRPr lang="en-US" b="1" dirty="0"/>
          </a:p>
        </p:txBody>
      </p:sp>
      <p:sp>
        <p:nvSpPr>
          <p:cNvPr id="4" name="Slide Number Placeholder 3"/>
          <p:cNvSpPr>
            <a:spLocks noGrp="1"/>
          </p:cNvSpPr>
          <p:nvPr>
            <p:ph type="sldNum" sz="quarter" idx="10"/>
          </p:nvPr>
        </p:nvSpPr>
        <p:spPr/>
        <p:txBody>
          <a:bodyPr/>
          <a:lstStyle/>
          <a:p>
            <a:fld id="{32D7ED31-0E47-4DD1-B8EB-4B3B08EA8AA0}"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40330479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pPr defTabSz="464769">
              <a:defRPr/>
            </a:pPr>
            <a:r>
              <a:rPr lang="en-US" b="1" dirty="0" smtClean="0"/>
              <a:t>ACT</a:t>
            </a:r>
            <a:r>
              <a:rPr lang="en-US" b="1" baseline="0" dirty="0" smtClean="0"/>
              <a:t> provides users with five year trends on the percentage of students meeting the college readiness benchmarks as well as the average ACT scores at your school and nationwide.  Also included in a school’s report are gender and ethnicity  breakdowns.  Too often this information is kept in a file in the principal or counselor’s office and is not reviewed by the staff or leadership team.</a:t>
            </a:r>
            <a:endParaRPr lang="en-US" b="1" dirty="0" smtClean="0"/>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71</a:t>
            </a:fld>
            <a:endParaRPr lang="en-US"/>
          </a:p>
        </p:txBody>
      </p:sp>
    </p:spTree>
    <p:extLst>
      <p:ext uri="{BB962C8B-B14F-4D97-AF65-F5344CB8AC3E}">
        <p14:creationId xmlns:p14="http://schemas.microsoft.com/office/powerpoint/2010/main" val="19018265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pPr defTabSz="464769">
              <a:defRPr/>
            </a:pPr>
            <a:r>
              <a:rPr lang="en-US" b="1" dirty="0" smtClean="0"/>
              <a:t>The </a:t>
            </a:r>
            <a:r>
              <a:rPr lang="en-US" b="1" dirty="0" err="1" smtClean="0"/>
              <a:t>CollegeBoard</a:t>
            </a:r>
            <a:r>
              <a:rPr lang="en-US" b="1" baseline="0" dirty="0" smtClean="0"/>
              <a:t> also provides schools with valuable data on how students perform on the SAT.  Table one gives your school’s data, table two breaks it down by gender, and table three breaks it down by grade level.  You can also take your students Critical Reading and Mathematics scores and compare them to their ACT scores.  A concordance table for the SAT and ACT can be found online.  The data from the school shown has the mean SAT at 1206 and the mean ACT at 27.1.  This is also what the concordance table predicts.</a:t>
            </a:r>
            <a:endParaRPr lang="en-US" b="1" dirty="0" smtClean="0"/>
          </a:p>
          <a:p>
            <a:endParaRPr lang="en-US" dirty="0" smtClean="0"/>
          </a:p>
          <a:p>
            <a:r>
              <a:rPr lang="en-US" dirty="0" smtClean="0"/>
              <a:t>Source: </a:t>
            </a:r>
            <a:r>
              <a:rPr lang="en-US" dirty="0" smtClean="0">
                <a:solidFill>
                  <a:schemeClr val="tx1"/>
                </a:solidFill>
              </a:rPr>
              <a:t>www.collegeboard.org</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6241F043-59FF-CA4C-A49A-3C9579B847D6}" type="slidenum">
              <a:rPr lang="en-US" smtClean="0"/>
              <a:pPr/>
              <a:t>72</a:t>
            </a:fld>
            <a:endParaRPr lang="en-US"/>
          </a:p>
        </p:txBody>
      </p:sp>
    </p:spTree>
    <p:extLst>
      <p:ext uri="{BB962C8B-B14F-4D97-AF65-F5344CB8AC3E}">
        <p14:creationId xmlns:p14="http://schemas.microsoft.com/office/powerpoint/2010/main" val="11694218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smtClean="0"/>
              <a:t>When looking at this data,</a:t>
            </a:r>
            <a:r>
              <a:rPr lang="en-US" b="1" baseline="0" dirty="0" smtClean="0"/>
              <a:t> it should also be broken down by population to get a more accurate picture of these programs.</a:t>
            </a:r>
            <a:endParaRPr lang="en-US" b="1" dirty="0"/>
          </a:p>
        </p:txBody>
      </p:sp>
      <p:sp>
        <p:nvSpPr>
          <p:cNvPr id="4" name="Slide Number Placeholder 3"/>
          <p:cNvSpPr>
            <a:spLocks noGrp="1"/>
          </p:cNvSpPr>
          <p:nvPr>
            <p:ph type="sldNum" sz="quarter" idx="10"/>
          </p:nvPr>
        </p:nvSpPr>
        <p:spPr/>
        <p:txBody>
          <a:bodyPr/>
          <a:lstStyle/>
          <a:p>
            <a:fld id="{32D7ED31-0E47-4DD1-B8EB-4B3B08EA8AA0}"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049256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pPr defTabSz="464769">
              <a:defRPr/>
            </a:pPr>
            <a:r>
              <a:rPr lang="en-US" b="1" dirty="0" smtClean="0"/>
              <a:t>This information comes directly from your school accountability report.  This</a:t>
            </a:r>
            <a:r>
              <a:rPr lang="en-US" b="1" baseline="0" dirty="0" smtClean="0"/>
              <a:t> should mirror your population percentages.  The top section are students who have been awarded credit for an advanced/dual enrollment course.  The second circle represents the number of students taking AP/IB test, and the third circle gives you the percentage receiving a three or higher.</a:t>
            </a:r>
            <a:endParaRPr lang="en-US" b="1" dirty="0" smtClean="0"/>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74</a:t>
            </a:fld>
            <a:endParaRPr lang="en-US"/>
          </a:p>
        </p:txBody>
      </p:sp>
    </p:spTree>
    <p:extLst>
      <p:ext uri="{BB962C8B-B14F-4D97-AF65-F5344CB8AC3E}">
        <p14:creationId xmlns:p14="http://schemas.microsoft.com/office/powerpoint/2010/main" val="14523641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endParaRPr lang="en-US" b="1" i="1" dirty="0" smtClean="0"/>
          </a:p>
          <a:p>
            <a:r>
              <a:rPr lang="en-US" b="0" i="1" dirty="0" smtClean="0"/>
              <a:t>Percentage</a:t>
            </a:r>
            <a:r>
              <a:rPr lang="en-US" b="0" i="1" baseline="0" dirty="0" smtClean="0"/>
              <a:t> of students on specific graduation plans is important to analyze. </a:t>
            </a:r>
            <a:endParaRPr lang="en-US" b="0" i="1" dirty="0"/>
          </a:p>
        </p:txBody>
      </p:sp>
      <p:sp>
        <p:nvSpPr>
          <p:cNvPr id="4" name="Slide Number Placeholder 3"/>
          <p:cNvSpPr>
            <a:spLocks noGrp="1"/>
          </p:cNvSpPr>
          <p:nvPr>
            <p:ph type="sldNum" sz="quarter" idx="10"/>
          </p:nvPr>
        </p:nvSpPr>
        <p:spPr/>
        <p:txBody>
          <a:bodyPr/>
          <a:lstStyle/>
          <a:p>
            <a:fld id="{32D7ED31-0E47-4DD1-B8EB-4B3B08EA8AA0}"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37261169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pPr defTabSz="464769">
              <a:defRPr/>
            </a:pPr>
            <a:r>
              <a:rPr lang="en-US" b="1" dirty="0" smtClean="0"/>
              <a:t>Graduation Plans data</a:t>
            </a:r>
            <a:r>
              <a:rPr lang="en-US" b="1" baseline="0" dirty="0" smtClean="0"/>
              <a:t> comes directly from the TEA accountability report.  If you look at the Hispanic and African American students, you will see that their Recommended/DAP rates are greater than 10% behind White students at this school.  All of these groups need to be studied.</a:t>
            </a:r>
            <a:endParaRPr lang="en-US" b="1" dirty="0" smtClean="0"/>
          </a:p>
          <a:p>
            <a:endParaRPr lang="en-US" b="1" dirty="0" smtClean="0"/>
          </a:p>
          <a:p>
            <a:r>
              <a:rPr lang="en-US" b="1" dirty="0" smtClean="0"/>
              <a:t>Once again, as you look at this collection of data, you should break it down</a:t>
            </a:r>
            <a:r>
              <a:rPr lang="en-US" b="1" baseline="0" dirty="0" smtClean="0"/>
              <a:t> by population to get a clear look at how your campus/district is performing.</a:t>
            </a:r>
          </a:p>
          <a:p>
            <a:endParaRPr lang="en-US" b="1" baseline="0" dirty="0" smtClean="0"/>
          </a:p>
          <a:p>
            <a:r>
              <a:rPr lang="en-US" b="1" baseline="0" dirty="0" smtClean="0"/>
              <a:t>Ex:  If your population breakdown is 50% Hispanic, 30% Caucasian and 20% African American, you would want your graduation data to mirror that. In most schools this is not the case.</a:t>
            </a:r>
          </a:p>
          <a:p>
            <a:endParaRPr lang="en-US" b="1" baseline="0" dirty="0" smtClean="0"/>
          </a:p>
          <a:p>
            <a:r>
              <a:rPr lang="en-US" b="1" baseline="0" dirty="0" smtClean="0"/>
              <a:t>The same would hold true of your Eco. Disadvantage, </a:t>
            </a:r>
            <a:r>
              <a:rPr lang="en-US" b="1" baseline="0" dirty="0" err="1" smtClean="0"/>
              <a:t>SpEd</a:t>
            </a:r>
            <a:r>
              <a:rPr lang="en-US" b="1" baseline="0" dirty="0" smtClean="0"/>
              <a:t>  and other populations.  The intent is to match these up.</a:t>
            </a:r>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76</a:t>
            </a:fld>
            <a:endParaRPr lang="en-US"/>
          </a:p>
        </p:txBody>
      </p:sp>
    </p:spTree>
    <p:extLst>
      <p:ext uri="{BB962C8B-B14F-4D97-AF65-F5344CB8AC3E}">
        <p14:creationId xmlns:p14="http://schemas.microsoft.com/office/powerpoint/2010/main" val="34482205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b="1" i="1" dirty="0"/>
          </a:p>
          <a:p>
            <a:pPr defTabSz="464769">
              <a:defRPr/>
            </a:pPr>
            <a:r>
              <a:rPr lang="en-US" i="1" dirty="0"/>
              <a:t>Graduation rates tie directly to college and career readiness. </a:t>
            </a:r>
          </a:p>
        </p:txBody>
      </p:sp>
      <p:sp>
        <p:nvSpPr>
          <p:cNvPr id="4" name="Slide Number Placeholder 3"/>
          <p:cNvSpPr>
            <a:spLocks noGrp="1"/>
          </p:cNvSpPr>
          <p:nvPr>
            <p:ph type="sldNum" sz="quarter" idx="10"/>
          </p:nvPr>
        </p:nvSpPr>
        <p:spPr/>
        <p:txBody>
          <a:bodyPr/>
          <a:lstStyle/>
          <a:p>
            <a:fld id="{32D7ED31-0E47-4DD1-B8EB-4B3B08EA8AA0}"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24501724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endParaRPr lang="en-US" dirty="0" smtClean="0"/>
          </a:p>
          <a:p>
            <a:pPr defTabSz="464769">
              <a:defRPr/>
            </a:pPr>
            <a:r>
              <a:rPr lang="en-US" i="1" dirty="0" smtClean="0"/>
              <a:t>Thi</a:t>
            </a:r>
            <a:r>
              <a:rPr lang="en-US" i="1" baseline="0" dirty="0" smtClean="0"/>
              <a:t>s is </a:t>
            </a:r>
            <a:r>
              <a:rPr lang="en-US" i="1" dirty="0" smtClean="0"/>
              <a:t>another example of information from the Accountability Report.</a:t>
            </a:r>
          </a:p>
          <a:p>
            <a:endParaRPr lang="en-US" dirty="0" smtClean="0"/>
          </a:p>
          <a:p>
            <a:pPr defTabSz="464769">
              <a:defRPr/>
            </a:pPr>
            <a:r>
              <a:rPr lang="en-US" b="1" dirty="0" smtClean="0"/>
              <a:t>This will not include any students on the five year plan (i.e. the super seniors).  Also, look at the indicator code for reason of withdrawal.  If you have a high number of codes for homeschool</a:t>
            </a:r>
            <a:r>
              <a:rPr lang="en-US" b="1" baseline="0" dirty="0" smtClean="0"/>
              <a:t> or GED this also should be part of the data picture.  If your district has access, look at the data for the entering sixth graders who should graduate this year.  Most scheduling programs can run this report.  In some cases it is called an “On Time” report.</a:t>
            </a:r>
            <a:endParaRPr lang="en-US" b="1" dirty="0" smtClean="0"/>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78</a:t>
            </a:fld>
            <a:endParaRPr lang="en-US"/>
          </a:p>
        </p:txBody>
      </p:sp>
    </p:spTree>
    <p:extLst>
      <p:ext uri="{BB962C8B-B14F-4D97-AF65-F5344CB8AC3E}">
        <p14:creationId xmlns:p14="http://schemas.microsoft.com/office/powerpoint/2010/main" val="39239025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smtClean="0"/>
              <a:t>State data can be very tricky.  Requirements</a:t>
            </a:r>
            <a:r>
              <a:rPr lang="en-US" b="1" baseline="0" dirty="0" smtClean="0"/>
              <a:t> for </a:t>
            </a:r>
            <a:r>
              <a:rPr lang="en-US" b="1" dirty="0" smtClean="0"/>
              <a:t>the THECB College Readiness</a:t>
            </a:r>
            <a:r>
              <a:rPr lang="en-US" b="1" baseline="0" dirty="0" smtClean="0"/>
              <a:t> Standards does not always meet certain colleges’ standards. Often students are placed in developmental classes that do not count toward graduation, and yet, student and parents are required to pay for them.  In 2009, approximately 40% of Texas high school graduates enrolled in two-year, post-secondary institutions attended developmental classes.  </a:t>
            </a:r>
            <a:endParaRPr lang="en-US" b="1" dirty="0"/>
          </a:p>
        </p:txBody>
      </p:sp>
      <p:sp>
        <p:nvSpPr>
          <p:cNvPr id="4" name="Slide Number Placeholder 3"/>
          <p:cNvSpPr>
            <a:spLocks noGrp="1"/>
          </p:cNvSpPr>
          <p:nvPr>
            <p:ph type="sldNum" sz="quarter" idx="10"/>
          </p:nvPr>
        </p:nvSpPr>
        <p:spPr/>
        <p:txBody>
          <a:bodyPr/>
          <a:lstStyle/>
          <a:p>
            <a:fld id="{32D7ED31-0E47-4DD1-B8EB-4B3B08EA8AA0}"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266243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8</a:t>
            </a:fld>
            <a:endParaRPr lang="en-US"/>
          </a:p>
        </p:txBody>
      </p:sp>
    </p:spTree>
    <p:extLst>
      <p:ext uri="{BB962C8B-B14F-4D97-AF65-F5344CB8AC3E}">
        <p14:creationId xmlns:p14="http://schemas.microsoft.com/office/powerpoint/2010/main" val="27747141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i="1" dirty="0"/>
              <a:t>This is an example of a sample report sent to an ISD. </a:t>
            </a:r>
          </a:p>
        </p:txBody>
      </p:sp>
      <p:sp>
        <p:nvSpPr>
          <p:cNvPr id="4" name="Slide Number Placeholder 3"/>
          <p:cNvSpPr>
            <a:spLocks noGrp="1"/>
          </p:cNvSpPr>
          <p:nvPr>
            <p:ph type="sldNum" sz="quarter" idx="10"/>
          </p:nvPr>
        </p:nvSpPr>
        <p:spPr/>
        <p:txBody>
          <a:bodyPr/>
          <a:lstStyle/>
          <a:p>
            <a:fld id="{6241F043-59FF-CA4C-A49A-3C9579B847D6}" type="slidenum">
              <a:rPr lang="en-US" smtClean="0"/>
              <a:pPr/>
              <a:t>80</a:t>
            </a:fld>
            <a:endParaRPr lang="en-US"/>
          </a:p>
        </p:txBody>
      </p:sp>
    </p:spTree>
    <p:extLst>
      <p:ext uri="{BB962C8B-B14F-4D97-AF65-F5344CB8AC3E}">
        <p14:creationId xmlns:p14="http://schemas.microsoft.com/office/powerpoint/2010/main" val="5671227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smtClean="0"/>
              <a:t>This information can be obtained</a:t>
            </a:r>
            <a:r>
              <a:rPr lang="en-US" b="1" baseline="0" dirty="0" smtClean="0"/>
              <a:t> from the Texas Education Higher Education Board.  Some postsecondary schools will have available  a report on how your students did compared to the rest of the post-secondary school’s population.  </a:t>
            </a:r>
          </a:p>
          <a:p>
            <a:endParaRPr lang="en-US" b="1" baseline="0" dirty="0" smtClean="0"/>
          </a:p>
          <a:p>
            <a:r>
              <a:rPr lang="en-US" b="1" baseline="0" dirty="0" smtClean="0"/>
              <a:t>Click on percentage and it will take you directly to the THECB site.  You can look at any school and know exactly where their students enrolled in a postsecondary school.</a:t>
            </a:r>
            <a:r>
              <a:rPr lang="en-US" baseline="0" dirty="0" smtClean="0"/>
              <a:t> </a:t>
            </a:r>
          </a:p>
          <a:p>
            <a:endParaRPr lang="en-US" i="0" baseline="0" dirty="0" smtClean="0"/>
          </a:p>
          <a:p>
            <a:r>
              <a:rPr lang="en-US" i="1" baseline="0" dirty="0" smtClean="0"/>
              <a:t>Talk about out of state students.  </a:t>
            </a:r>
          </a:p>
          <a:p>
            <a:endParaRPr lang="en-US" b="1" i="1" baseline="0" dirty="0" smtClean="0"/>
          </a:p>
          <a:p>
            <a:r>
              <a:rPr lang="en-US" b="1" baseline="0" dirty="0" smtClean="0"/>
              <a:t>Does your school send students out of state?</a:t>
            </a:r>
            <a:endParaRPr lang="en-US" b="1" dirty="0"/>
          </a:p>
        </p:txBody>
      </p:sp>
      <p:sp>
        <p:nvSpPr>
          <p:cNvPr id="4" name="Slide Number Placeholder 3"/>
          <p:cNvSpPr>
            <a:spLocks noGrp="1"/>
          </p:cNvSpPr>
          <p:nvPr>
            <p:ph type="sldNum" sz="quarter" idx="10"/>
          </p:nvPr>
        </p:nvSpPr>
        <p:spPr/>
        <p:txBody>
          <a:bodyPr/>
          <a:lstStyle/>
          <a:p>
            <a:fld id="{32D7ED31-0E47-4DD1-B8EB-4B3B08EA8AA0}"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30901452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pPr defTabSz="464769">
              <a:defRPr/>
            </a:pPr>
            <a:r>
              <a:rPr lang="en-US" b="1" dirty="0" smtClean="0"/>
              <a:t>Report cards like this</a:t>
            </a:r>
            <a:r>
              <a:rPr lang="en-US" b="1" baseline="0" dirty="0" smtClean="0"/>
              <a:t> example from the University of Texas show you how your students are doing compared to all freshmen on the post-secondary campus.  The students at this high school performed very well overall, but they did not perform as well as all freshmen in the area of foreign languages.  This is an example of more information that could be shared with disciplines.</a:t>
            </a:r>
            <a:endParaRPr lang="en-US" b="1" dirty="0" smtClean="0"/>
          </a:p>
          <a:p>
            <a:endParaRPr lang="en-US" dirty="0" smtClean="0"/>
          </a:p>
          <a:p>
            <a:r>
              <a:rPr lang="en-US" dirty="0" smtClean="0"/>
              <a:t>Source:</a:t>
            </a:r>
            <a:r>
              <a:rPr lang="en-US" baseline="0" dirty="0" smtClean="0"/>
              <a:t> www.applytexas.com</a:t>
            </a:r>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82</a:t>
            </a:fld>
            <a:endParaRPr lang="en-US"/>
          </a:p>
        </p:txBody>
      </p:sp>
    </p:spTree>
    <p:extLst>
      <p:ext uri="{BB962C8B-B14F-4D97-AF65-F5344CB8AC3E}">
        <p14:creationId xmlns:p14="http://schemas.microsoft.com/office/powerpoint/2010/main" val="31652990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pPr defTabSz="464769">
              <a:defRPr/>
            </a:pPr>
            <a:r>
              <a:rPr lang="en-US" b="1" dirty="0" smtClean="0"/>
              <a:t>The </a:t>
            </a:r>
            <a:r>
              <a:rPr lang="en-US" b="1" dirty="0" err="1" smtClean="0"/>
              <a:t>ApplyTexas</a:t>
            </a:r>
            <a:r>
              <a:rPr lang="en-US" b="1" dirty="0" smtClean="0"/>
              <a:t> Counselor Suite is a great tool for a school to</a:t>
            </a:r>
            <a:r>
              <a:rPr lang="en-US" b="1" baseline="0" dirty="0" smtClean="0"/>
              <a:t> </a:t>
            </a:r>
            <a:r>
              <a:rPr lang="en-US" b="1" dirty="0" smtClean="0"/>
              <a:t>track a student’s college application process.  In</a:t>
            </a:r>
            <a:r>
              <a:rPr lang="en-US" b="1" baseline="0" dirty="0" smtClean="0"/>
              <a:t> this example, the student submitted the application for the University of Texas at Dallas, but the application was incomplete because the essay requirement was not included.  The application for the University of Texas is complete because the student met the requirements for Essay 1 and 2.</a:t>
            </a:r>
            <a:endParaRPr lang="en-US" b="1" dirty="0" smtClean="0"/>
          </a:p>
          <a:p>
            <a:endParaRPr lang="en-US" dirty="0" smtClean="0"/>
          </a:p>
          <a:p>
            <a:pPr defTabSz="456103">
              <a:defRPr/>
            </a:pPr>
            <a:r>
              <a:rPr lang="en-US" dirty="0" smtClean="0"/>
              <a:t>Source:</a:t>
            </a:r>
            <a:r>
              <a:rPr lang="en-US" baseline="0" dirty="0" smtClean="0"/>
              <a:t> www.applytexas.com</a:t>
            </a:r>
            <a:endParaRPr lang="en-US" dirty="0" smtClean="0"/>
          </a:p>
          <a:p>
            <a:endParaRPr lang="en-US"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83</a:t>
            </a:fld>
            <a:endParaRPr lang="en-US"/>
          </a:p>
        </p:txBody>
      </p:sp>
    </p:spTree>
    <p:extLst>
      <p:ext uri="{BB962C8B-B14F-4D97-AF65-F5344CB8AC3E}">
        <p14:creationId xmlns:p14="http://schemas.microsoft.com/office/powerpoint/2010/main" val="36550983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1F043-59FF-CA4C-A49A-3C9579B847D6}" type="slidenum">
              <a:rPr lang="en-US" smtClean="0"/>
              <a:pPr/>
              <a:t>84</a:t>
            </a:fld>
            <a:endParaRPr lang="en-US"/>
          </a:p>
        </p:txBody>
      </p:sp>
    </p:spTree>
    <p:extLst>
      <p:ext uri="{BB962C8B-B14F-4D97-AF65-F5344CB8AC3E}">
        <p14:creationId xmlns:p14="http://schemas.microsoft.com/office/powerpoint/2010/main" val="29301301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smtClean="0"/>
              <a:t>What percentage of students are taking career technical courses?  Once again, break it down by population.  Look at your</a:t>
            </a:r>
            <a:r>
              <a:rPr lang="en-US" b="1" baseline="0" dirty="0" smtClean="0"/>
              <a:t> labor market profile.  Identify high skills/high wage/high demand occupations.  High Skill refers to technical skill attainment in some level of further study after high school.  High wage in Texas has currently been identified at $15.14/hour.  High demand occupations can be found though multiple free workforce development sites.  Compare this to your course offerings.  What percent of students participate in a program of study?  What programs of study do you offer at your school?  </a:t>
            </a:r>
            <a:endParaRPr lang="en-US" dirty="0"/>
          </a:p>
        </p:txBody>
      </p:sp>
      <p:sp>
        <p:nvSpPr>
          <p:cNvPr id="4" name="Slide Number Placeholder 3"/>
          <p:cNvSpPr>
            <a:spLocks noGrp="1"/>
          </p:cNvSpPr>
          <p:nvPr>
            <p:ph type="sldNum" sz="quarter" idx="10"/>
          </p:nvPr>
        </p:nvSpPr>
        <p:spPr/>
        <p:txBody>
          <a:bodyPr/>
          <a:lstStyle/>
          <a:p>
            <a:fld id="{32D7ED31-0E47-4DD1-B8EB-4B3B08EA8AA0}"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10221960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BE91D217-789B-401E-8CE2-E49524E7AFAF}" type="slidenum">
              <a:rPr lang="en-US" smtClean="0">
                <a:solidFill>
                  <a:prstClr val="black"/>
                </a:solidFill>
              </a:rPr>
              <a:pPr/>
              <a:t>86</a:t>
            </a:fld>
            <a:endParaRPr lang="en-US" smtClean="0">
              <a:solidFill>
                <a:prstClr val="black"/>
              </a:solidFill>
            </a:endParaRPr>
          </a:p>
        </p:txBody>
      </p:sp>
      <p:sp>
        <p:nvSpPr>
          <p:cNvPr id="78851" name="Slide Image Placeholder 1"/>
          <p:cNvSpPr>
            <a:spLocks noGrp="1" noRot="1" noChangeAspect="1" noTextEdit="1"/>
          </p:cNvSpPr>
          <p:nvPr>
            <p:ph type="sldImg"/>
          </p:nvPr>
        </p:nvSpPr>
        <p:spPr>
          <a:ln/>
        </p:spPr>
      </p:sp>
      <p:sp>
        <p:nvSpPr>
          <p:cNvPr id="78852" name="Notes Placeholder 2"/>
          <p:cNvSpPr>
            <a:spLocks noGrp="1"/>
          </p:cNvSpPr>
          <p:nvPr>
            <p:ph type="body" idx="1"/>
          </p:nvPr>
        </p:nvSpPr>
        <p:spPr>
          <a:xfrm>
            <a:off x="698500" y="4409758"/>
            <a:ext cx="5588000" cy="4177665"/>
          </a:xfrm>
          <a:noFill/>
          <a:ln/>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smtClean="0"/>
              <a:t>The</a:t>
            </a:r>
            <a:r>
              <a:rPr lang="en-US" b="1" baseline="0" dirty="0" smtClean="0"/>
              <a:t> United States Department of Education Career Clusters are used to simply organize curriculum and occupations.  All occupations and all curriculum tied to common knowledge and skills may be organized under one, or more, of these 16 clusters.</a:t>
            </a:r>
            <a:endParaRPr lang="en-US" b="1" dirty="0" smtClean="0"/>
          </a:p>
        </p:txBody>
      </p:sp>
      <p:sp>
        <p:nvSpPr>
          <p:cNvPr id="78853" name="Slide Number Placeholder 3"/>
          <p:cNvSpPr txBox="1">
            <a:spLocks noGrp="1"/>
          </p:cNvSpPr>
          <p:nvPr/>
        </p:nvSpPr>
        <p:spPr bwMode="auto">
          <a:xfrm>
            <a:off x="3956551" y="8817904"/>
            <a:ext cx="3026833" cy="464185"/>
          </a:xfrm>
          <a:prstGeom prst="rect">
            <a:avLst/>
          </a:prstGeom>
          <a:noFill/>
          <a:ln w="9525">
            <a:noFill/>
            <a:miter lim="800000"/>
            <a:headEnd/>
            <a:tailEnd/>
          </a:ln>
        </p:spPr>
        <p:txBody>
          <a:bodyPr lIns="92953" tIns="46477" rIns="92953" bIns="46477" anchor="b"/>
          <a:lstStyle/>
          <a:p>
            <a:pPr algn="r"/>
            <a:fld id="{CA02E8B1-8D0C-4CDA-A99D-AD24BA19589B}" type="slidenum">
              <a:rPr lang="en-US" sz="1200">
                <a:solidFill>
                  <a:prstClr val="black"/>
                </a:solidFill>
                <a:latin typeface="Arial" pitchFamily="34" charset="0"/>
                <a:ea typeface="ＭＳ Ｐゴシック"/>
                <a:cs typeface="ＭＳ Ｐゴシック"/>
              </a:rPr>
              <a:pPr algn="r"/>
              <a:t>86</a:t>
            </a:fld>
            <a:endParaRPr lang="en-US" sz="1200">
              <a:solidFill>
                <a:prstClr val="black"/>
              </a:solidFill>
              <a:latin typeface="Arial" pitchFamily="34" charset="0"/>
              <a:ea typeface="ＭＳ Ｐゴシック"/>
              <a:cs typeface="ＭＳ Ｐゴシック"/>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baseline="0" dirty="0" smtClean="0"/>
              <a:t>The Texas Workforce Commission offers a free tool that can be used to sort regional occupations into high skill, high wage, high demand occupations to facilitate effective decision making on your campus.</a:t>
            </a:r>
          </a:p>
          <a:p>
            <a:endParaRPr lang="en-US" b="1" baseline="0" dirty="0" smtClean="0"/>
          </a:p>
          <a:p>
            <a:r>
              <a:rPr lang="en-US" b="1" baseline="0" dirty="0" smtClean="0"/>
              <a:t>High demand occupations may be found through multiple, free workforce development sites. However, we need to narrow the data to include only high skill, high wage, and high demand occupations. </a:t>
            </a:r>
            <a:endParaRPr lang="en-US" b="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87</a:t>
            </a:fld>
            <a:endParaRPr lang="en-US"/>
          </a:p>
        </p:txBody>
      </p:sp>
    </p:spTree>
    <p:extLst>
      <p:ext uri="{BB962C8B-B14F-4D97-AF65-F5344CB8AC3E}">
        <p14:creationId xmlns:p14="http://schemas.microsoft.com/office/powerpoint/2010/main" val="4116549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smtClean="0"/>
              <a:t>The results of this type of analysis</a:t>
            </a:r>
            <a:r>
              <a:rPr lang="en-US" b="1" baseline="0" dirty="0" smtClean="0"/>
              <a:t> can be aligned to the USDE career clusters.</a:t>
            </a:r>
            <a:endParaRPr lang="en-US" b="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88</a:t>
            </a:fld>
            <a:endParaRPr lang="en-US"/>
          </a:p>
        </p:txBody>
      </p:sp>
    </p:spTree>
    <p:extLst>
      <p:ext uri="{BB962C8B-B14F-4D97-AF65-F5344CB8AC3E}">
        <p14:creationId xmlns:p14="http://schemas.microsoft.com/office/powerpoint/2010/main" val="10698716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smtClean="0"/>
              <a:t>Schools have access to multiple</a:t>
            </a:r>
            <a:r>
              <a:rPr lang="en-US" b="1" baseline="0" dirty="0" smtClean="0"/>
              <a:t> systems that can facilitate a valid, reliable, career assessment.  Note that school </a:t>
            </a:r>
            <a:r>
              <a:rPr lang="en-US" b="1" u="sng" baseline="0" dirty="0" smtClean="0"/>
              <a:t>surveys</a:t>
            </a:r>
            <a:r>
              <a:rPr lang="en-US" b="1" baseline="0" dirty="0" smtClean="0"/>
              <a:t> are not accurate at determining student interest.</a:t>
            </a:r>
          </a:p>
          <a:p>
            <a:endParaRPr lang="en-US" b="1" baseline="0" dirty="0" smtClean="0"/>
          </a:p>
          <a:p>
            <a:r>
              <a:rPr lang="en-US" b="1" baseline="0" dirty="0" smtClean="0"/>
              <a:t>Many systems are used in Texas:  Career Cruising, </a:t>
            </a:r>
            <a:r>
              <a:rPr lang="en-US" b="1" baseline="0" dirty="0" err="1" smtClean="0"/>
              <a:t>Kuder</a:t>
            </a:r>
            <a:r>
              <a:rPr lang="en-US" b="1" baseline="0" dirty="0" smtClean="0"/>
              <a:t>, Bridges, COIN, etc.  </a:t>
            </a:r>
          </a:p>
          <a:p>
            <a:endParaRPr lang="en-US" baseline="0" dirty="0" smtClean="0"/>
          </a:p>
          <a:p>
            <a:r>
              <a:rPr lang="en-US" i="1" baseline="0" dirty="0" smtClean="0"/>
              <a:t>Have audience name other systems they may used in their schools.</a:t>
            </a:r>
          </a:p>
          <a:p>
            <a:endParaRPr lang="en-US" baseline="0" dirty="0" smtClean="0"/>
          </a:p>
          <a:p>
            <a:r>
              <a:rPr lang="en-US" b="1" baseline="0" dirty="0" smtClean="0"/>
              <a:t>Student interest can be sorted and tied to USDE career clusters.</a:t>
            </a:r>
            <a:endParaRPr lang="en-US" b="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89</a:t>
            </a:fld>
            <a:endParaRPr lang="en-US"/>
          </a:p>
        </p:txBody>
      </p:sp>
    </p:spTree>
    <p:extLst>
      <p:ext uri="{BB962C8B-B14F-4D97-AF65-F5344CB8AC3E}">
        <p14:creationId xmlns:p14="http://schemas.microsoft.com/office/powerpoint/2010/main" val="1858894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9</a:t>
            </a:fld>
            <a:endParaRPr lang="en-US"/>
          </a:p>
        </p:txBody>
      </p:sp>
    </p:spTree>
    <p:extLst>
      <p:ext uri="{BB962C8B-B14F-4D97-AF65-F5344CB8AC3E}">
        <p14:creationId xmlns:p14="http://schemas.microsoft.com/office/powerpoint/2010/main" val="30286569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smtClean="0"/>
              <a:t>It is important to see where resources are being allocated.</a:t>
            </a:r>
            <a:r>
              <a:rPr lang="en-US" b="1" baseline="0" dirty="0" smtClean="0"/>
              <a:t>  An analysis to current CTE course offerings may be a way to determine the best use of resources.</a:t>
            </a:r>
            <a:endParaRPr lang="en-US" b="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90</a:t>
            </a:fld>
            <a:endParaRPr lang="en-US"/>
          </a:p>
        </p:txBody>
      </p:sp>
    </p:spTree>
    <p:extLst>
      <p:ext uri="{BB962C8B-B14F-4D97-AF65-F5344CB8AC3E}">
        <p14:creationId xmlns:p14="http://schemas.microsoft.com/office/powerpoint/2010/main" val="16739441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a:t>Directions for Presenter: Italics</a:t>
            </a:r>
          </a:p>
          <a:p>
            <a:pPr algn="r">
              <a:spcBef>
                <a:spcPct val="0"/>
              </a:spcBef>
            </a:pPr>
            <a:r>
              <a:rPr lang="en-US" b="1" dirty="0"/>
              <a:t>Information for Presenter to Convey: Bold</a:t>
            </a:r>
            <a:endParaRPr lang="en-US" i="1" dirty="0"/>
          </a:p>
          <a:p>
            <a:pPr defTabSz="464769">
              <a:defRPr/>
            </a:pPr>
            <a:r>
              <a:rPr lang="en-US" dirty="0"/>
              <a:t>Presenter’s Notes:</a:t>
            </a:r>
          </a:p>
          <a:p>
            <a:pPr defTabSz="464769">
              <a:defRPr/>
            </a:pPr>
            <a:endParaRPr lang="en-US" dirty="0"/>
          </a:p>
          <a:p>
            <a:r>
              <a:rPr lang="en-US" b="1" dirty="0" smtClean="0"/>
              <a:t>When career information is tied together, we can see the</a:t>
            </a:r>
            <a:r>
              <a:rPr lang="en-US" b="1" baseline="0" dirty="0" smtClean="0"/>
              <a:t> alignment of student interest, labor market information, and the current use of resources.  This is important data to discuss for appropriate shifts in programming to meet the needs of your students and community.  This data should drive course offerings.  Historically, many school have offered courses based on prior student participation or adult perception that often does not meet current needs. How can we build a college and career culture if we are not using valid career data?</a:t>
            </a:r>
            <a:endParaRPr lang="en-US" b="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91</a:t>
            </a:fld>
            <a:endParaRPr lang="en-US"/>
          </a:p>
        </p:txBody>
      </p:sp>
    </p:spTree>
    <p:extLst>
      <p:ext uri="{BB962C8B-B14F-4D97-AF65-F5344CB8AC3E}">
        <p14:creationId xmlns:p14="http://schemas.microsoft.com/office/powerpoint/2010/main" val="16616902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spcBef>
                <a:spcPct val="0"/>
              </a:spcBef>
            </a:pPr>
            <a:r>
              <a:rPr lang="en-US" i="1" dirty="0" smtClean="0"/>
              <a:t>Directions for Presenter: Italics</a:t>
            </a:r>
          </a:p>
          <a:p>
            <a:pPr algn="r">
              <a:spcBef>
                <a:spcPct val="0"/>
              </a:spcBef>
            </a:pPr>
            <a:r>
              <a:rPr lang="en-US" b="1" dirty="0" smtClean="0"/>
              <a:t>Information for Presenter to Convey: Bold</a:t>
            </a:r>
            <a:endParaRPr lang="en-US" i="1" dirty="0" smtClean="0"/>
          </a:p>
          <a:p>
            <a:pPr defTabSz="464769">
              <a:defRPr/>
            </a:pPr>
            <a:r>
              <a:rPr lang="en-US" dirty="0" smtClean="0"/>
              <a:t>Presenter’s Notes:</a:t>
            </a:r>
          </a:p>
          <a:p>
            <a:endParaRPr lang="en-US" dirty="0" smtClean="0"/>
          </a:p>
          <a:p>
            <a:r>
              <a:rPr lang="en-US" i="1" dirty="0" smtClean="0"/>
              <a:t>Check in</a:t>
            </a:r>
            <a:r>
              <a:rPr lang="en-US" i="1" baseline="0" dirty="0" smtClean="0"/>
              <a:t> with your audience and talk about points of resistance. What might be some strategies for overcoming these points?</a:t>
            </a:r>
          </a:p>
          <a:p>
            <a:endParaRPr lang="en-US" i="1" baseline="0" dirty="0" smtClean="0"/>
          </a:p>
          <a:p>
            <a:r>
              <a:rPr lang="en-US" i="1" baseline="0" dirty="0" smtClean="0"/>
              <a:t>The purpose of this slide it to determine if there is a lack of common, unified understanding about college and career readiness.</a:t>
            </a:r>
            <a:endParaRPr lang="en-US" i="1" dirty="0"/>
          </a:p>
        </p:txBody>
      </p:sp>
      <p:sp>
        <p:nvSpPr>
          <p:cNvPr id="4" name="Slide Number Placeholder 3"/>
          <p:cNvSpPr>
            <a:spLocks noGrp="1"/>
          </p:cNvSpPr>
          <p:nvPr>
            <p:ph type="sldNum" sz="quarter" idx="10"/>
          </p:nvPr>
        </p:nvSpPr>
        <p:spPr/>
        <p:txBody>
          <a:bodyPr/>
          <a:lstStyle/>
          <a:p>
            <a:fld id="{6241F043-59FF-CA4C-A49A-3C9579B847D6}" type="slidenum">
              <a:rPr lang="en-US" smtClean="0"/>
              <a:pPr/>
              <a:t>92</a:t>
            </a:fld>
            <a:endParaRPr lang="en-US"/>
          </a:p>
        </p:txBody>
      </p:sp>
    </p:spTree>
    <p:extLst>
      <p:ext uri="{BB962C8B-B14F-4D97-AF65-F5344CB8AC3E}">
        <p14:creationId xmlns:p14="http://schemas.microsoft.com/office/powerpoint/2010/main" val="6514311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FD6EAB-34F0-4E6E-A879-EF2F0C15E5CA}" type="slidenum">
              <a:rPr lang="en-US" smtClean="0"/>
              <a:t>93</a:t>
            </a:fld>
            <a:endParaRPr lang="en-US"/>
          </a:p>
        </p:txBody>
      </p:sp>
    </p:spTree>
    <p:extLst>
      <p:ext uri="{BB962C8B-B14F-4D97-AF65-F5344CB8AC3E}">
        <p14:creationId xmlns:p14="http://schemas.microsoft.com/office/powerpoint/2010/main" val="3821670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D22DE55-8606-4199-893E-6543D224E3B8}" type="datetimeFigureOut">
              <a:rPr lang="en-US" smtClean="0"/>
              <a:t>8/4/2014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4112963-F7EC-4041-9A56-EE6BE76C79A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D22DE55-8606-4199-893E-6543D224E3B8}" type="datetimeFigureOut">
              <a:rPr lang="en-US" smtClean="0"/>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12963-F7EC-4041-9A56-EE6BE76C79A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D22DE55-8606-4199-893E-6543D224E3B8}" type="datetimeFigureOut">
              <a:rPr lang="en-US" smtClean="0"/>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12963-F7EC-4041-9A56-EE6BE76C79A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0" y="274637"/>
            <a:ext cx="9144000" cy="1322387"/>
          </a:xfrm>
        </p:spPr>
        <p:txBody>
          <a:bodyPr/>
          <a:lstStyle/>
          <a:p>
            <a:r>
              <a:rPr lang="en-US" dirty="0" smtClean="0"/>
              <a:t>Click to edit Master title style</a:t>
            </a:r>
            <a:endParaRPr lang="en-US" dirty="0"/>
          </a:p>
        </p:txBody>
      </p:sp>
      <p:sp>
        <p:nvSpPr>
          <p:cNvPr id="5" name="Content Placeholder 2"/>
          <p:cNvSpPr>
            <a:spLocks noGrp="1"/>
          </p:cNvSpPr>
          <p:nvPr>
            <p:ph idx="1"/>
          </p:nvPr>
        </p:nvSpPr>
        <p:spPr>
          <a:xfrm>
            <a:off x="457200" y="1597025"/>
            <a:ext cx="8229600" cy="45291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010400" y="6514961"/>
            <a:ext cx="2133600" cy="365125"/>
          </a:xfrm>
        </p:spPr>
        <p:txBody>
          <a:bodyPr/>
          <a:lstStyle/>
          <a:p>
            <a:fld id="{E6BFDDC8-69DC-0147-A14D-12FFC6DE4927}" type="slidenum">
              <a:rPr lang="en-US" smtClean="0"/>
              <a:pPr/>
              <a:t>‹#›</a:t>
            </a:fld>
            <a:endParaRPr lang="en-US"/>
          </a:p>
        </p:txBody>
      </p:sp>
    </p:spTree>
    <p:extLst>
      <p:ext uri="{BB962C8B-B14F-4D97-AF65-F5344CB8AC3E}">
        <p14:creationId xmlns:p14="http://schemas.microsoft.com/office/powerpoint/2010/main" val="2820087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7D9B6E9-74F7-4346-886C-85AF0921D9EE}" type="datetime1">
              <a:rPr lang="en-US" smtClean="0">
                <a:solidFill>
                  <a:srgbClr val="FFFFFF">
                    <a:lumMod val="65000"/>
                  </a:srgbClr>
                </a:solidFill>
                <a:latin typeface="Corbel"/>
              </a:rPr>
              <a:t>8/4/2014</a:t>
            </a:fld>
            <a:endParaRPr lang="en-US">
              <a:solidFill>
                <a:srgbClr val="FFFFFF">
                  <a:lumMod val="65000"/>
                </a:srgbClr>
              </a:solidFill>
              <a:latin typeface="Corbel"/>
            </a:endParaRPr>
          </a:p>
        </p:txBody>
      </p:sp>
      <p:sp>
        <p:nvSpPr>
          <p:cNvPr id="4" name="Footer Placeholder 3"/>
          <p:cNvSpPr>
            <a:spLocks noGrp="1"/>
          </p:cNvSpPr>
          <p:nvPr>
            <p:ph type="ftr" sz="quarter" idx="11"/>
          </p:nvPr>
        </p:nvSpPr>
        <p:spPr/>
        <p:txBody>
          <a:bodyPr/>
          <a:lstStyle/>
          <a:p>
            <a:r>
              <a:rPr lang="en-US" smtClean="0">
                <a:solidFill>
                  <a:srgbClr val="FFFFFF">
                    <a:lumMod val="65000"/>
                  </a:srgbClr>
                </a:solidFill>
                <a:latin typeface="Corbel"/>
              </a:rPr>
              <a:t>© 2012 Texas College &amp; Career Readiness Center </a:t>
            </a:r>
            <a:endParaRPr lang="en-US">
              <a:solidFill>
                <a:srgbClr val="FFFFFF">
                  <a:lumMod val="65000"/>
                </a:srgbClr>
              </a:solidFill>
              <a:latin typeface="Corbe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18DB81C-0C49-4D40-96FD-8D6436236165}" type="slidenum">
              <a:rPr lang="en-US" smtClean="0">
                <a:solidFill>
                  <a:prstClr val="white"/>
                </a:solidFill>
                <a:latin typeface="Arial" charset="0"/>
                <a:ea typeface="ＭＳ Ｐゴシック" charset="0"/>
                <a:cs typeface="ＭＳ Ｐゴシック" charset="0"/>
              </a:rPr>
              <a:pPr fontAlgn="base">
                <a:spcBef>
                  <a:spcPct val="0"/>
                </a:spcBef>
                <a:spcAft>
                  <a:spcPct val="0"/>
                </a:spcAft>
                <a:defRPr/>
              </a:pPr>
              <a:t>‹#›</a:t>
            </a:fld>
            <a:endParaRPr lang="en-US">
              <a:solidFill>
                <a:prstClr val="white"/>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3958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D22DE55-8606-4199-893E-6543D224E3B8}" type="datetimeFigureOut">
              <a:rPr lang="en-US" smtClean="0"/>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12963-F7EC-4041-9A56-EE6BE76C79A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D22DE55-8606-4199-893E-6543D224E3B8}" type="datetimeFigureOut">
              <a:rPr lang="en-US" smtClean="0"/>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12963-F7EC-4041-9A56-EE6BE76C79A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D22DE55-8606-4199-893E-6543D224E3B8}" type="datetimeFigureOut">
              <a:rPr lang="en-US" smtClean="0"/>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12963-F7EC-4041-9A56-EE6BE76C79A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D22DE55-8606-4199-893E-6543D224E3B8}" type="datetimeFigureOut">
              <a:rPr lang="en-US" smtClean="0"/>
              <a:t>8/4/2014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12963-F7EC-4041-9A56-EE6BE76C79A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D22DE55-8606-4199-893E-6543D224E3B8}" type="datetimeFigureOut">
              <a:rPr lang="en-US" smtClean="0"/>
              <a:t>8/4/2014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12963-F7EC-4041-9A56-EE6BE76C79A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2DE55-8606-4199-893E-6543D224E3B8}" type="datetimeFigureOut">
              <a:rPr lang="en-US" smtClean="0"/>
              <a:t>8/4/2014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12963-F7EC-4041-9A56-EE6BE76C79A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D22DE55-8606-4199-893E-6543D224E3B8}" type="datetimeFigureOut">
              <a:rPr lang="en-US" smtClean="0"/>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12963-F7EC-4041-9A56-EE6BE76C79A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D22DE55-8606-4199-893E-6543D224E3B8}" type="datetimeFigureOut">
              <a:rPr lang="en-US" smtClean="0"/>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84112963-F7EC-4041-9A56-EE6BE76C79A2}"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D22DE55-8606-4199-893E-6543D224E3B8}" type="datetimeFigureOut">
              <a:rPr lang="en-US" smtClean="0"/>
              <a:t>8/4/2014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4112963-F7EC-4041-9A56-EE6BE76C79A2}"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jwood@southplainscollege.e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accuplacer.collegeboard.org/students/prepare-for-accuplacer"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r.search.yahoo.com/_ylt=AwrB8pXcbM1Te3kAoE6jzbkF;_ylu=X3oDMTBpcGszamw0BHNlYwNmcC1pbWcEc2xrA2ltZw--/RV=2/RE=1406000477/RO=11/RU=http:/www.collegeview.com/admit/?p=2335/RK=0/RS=4eM5R006Lro9tReCQceYdEo9uD8-"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r.search.yahoo.com/_ylt=AwrB8pBpbs1TK0UAkQ2jzbkF;_ylu=X3oDMTBpcGszamw0BHNlYwNmcC1pbWcEc2xrA2ltZw--/RV=2/RE=1406000874/RO=11/RU=http:/www.bishopodowd.org/slideshows/counseling.php/RK=0/RS=XUel3GIZBOx_Ffr.xzMXsYaz53c-" TargetMode="External"/><Relationship Id="rId7" Type="http://schemas.openxmlformats.org/officeDocument/2006/relationships/hyperlink" Target="http://r.search.yahoo.com/_ylt=A0SO807ub81TaWgAqIlXNyoA;_ylu=X3oDMTBtdXBkbHJyBHNlYwNmcC1hdHRyaWIEc2xrA3J1cmw-/RV=2/RE=1406001263/RO=10/RU=http:/tsl.org/family/spiritual-lessons-2/book-study/3-to-6/aura-2/lesson-4-heart-power/3-6-alchemy-lesson-4-page-2/children-professions/RK=0/RS=lBCLyKZ.TxXFFxgkJHSREWlBHTA-"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r.search.yahoo.com/_ylt=AwrB8pb5bs1T3xAAXGWjzbkF;_ylu=X3oDMTBpcGszamw0BHNlYwNmcC1pbWcEc2xrA2ltZw--/RV=2/RE=1406001018/RO=11/RU=http:/www.poppymoon.com/counselorblog/?p=158/RK=0/RS=oQWK8.hqlBjjYuG5vFbSUIypmHw-" TargetMode="External"/><Relationship Id="rId4" Type="http://schemas.openxmlformats.org/officeDocument/2006/relationships/image" Target="../media/image18.jpeg"/></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txccrsc.org/master-trainer-porta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thecb.state.tx.us/index.cfm?objectid=BCA1DEF2-02B0-B3FB-5A72BD7F7FB2448E"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txccrsc.org/master-trainer-portal/"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thecb.state.tx.us/Reports/PDF/2529.PDF?CFID=29142359&amp;CFTOKEN=95902016"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www.applytexas.org/adappc/counselor/counselor_start.WBX"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hyperlink" Target="http://www.careerclusters.org/clusters/et.htm" TargetMode="External"/><Relationship Id="rId18" Type="http://schemas.openxmlformats.org/officeDocument/2006/relationships/image" Target="../media/image51.jpeg"/><Relationship Id="rId3" Type="http://schemas.openxmlformats.org/officeDocument/2006/relationships/image" Target="../media/image40.jpeg"/><Relationship Id="rId21" Type="http://schemas.openxmlformats.org/officeDocument/2006/relationships/hyperlink" Target="http://www.careerclusters.org/clusters/t.htm" TargetMode="External"/><Relationship Id="rId7" Type="http://schemas.openxmlformats.org/officeDocument/2006/relationships/hyperlink" Target="http://www.careerclusters.org/clusters/m.htm" TargetMode="External"/><Relationship Id="rId12" Type="http://schemas.openxmlformats.org/officeDocument/2006/relationships/image" Target="../media/image48.jpeg"/><Relationship Id="rId17" Type="http://schemas.openxmlformats.org/officeDocument/2006/relationships/hyperlink" Target="http://www.careerclusters.org/clusters/hs.htm" TargetMode="External"/><Relationship Id="rId2" Type="http://schemas.openxmlformats.org/officeDocument/2006/relationships/notesSlide" Target="../notesSlides/notesSlide86.xml"/><Relationship Id="rId16" Type="http://schemas.openxmlformats.org/officeDocument/2006/relationships/image" Target="../media/image50.jpeg"/><Relationship Id="rId20"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7.jpeg"/><Relationship Id="rId24" Type="http://schemas.openxmlformats.org/officeDocument/2006/relationships/image" Target="../media/image55.jpeg"/><Relationship Id="rId5" Type="http://schemas.openxmlformats.org/officeDocument/2006/relationships/image" Target="../media/image42.jpeg"/><Relationship Id="rId15" Type="http://schemas.openxmlformats.org/officeDocument/2006/relationships/hyperlink" Target="http://www.careerclusters.org/clusters/gpa.htm" TargetMode="External"/><Relationship Id="rId23" Type="http://schemas.openxmlformats.org/officeDocument/2006/relationships/image" Target="../media/image54.jpeg"/><Relationship Id="rId10" Type="http://schemas.openxmlformats.org/officeDocument/2006/relationships/image" Target="../media/image46.jpeg"/><Relationship Id="rId19" Type="http://schemas.openxmlformats.org/officeDocument/2006/relationships/hyperlink" Target="http://www.careerclusters.org/clusters/it.htm" TargetMode="External"/><Relationship Id="rId4" Type="http://schemas.openxmlformats.org/officeDocument/2006/relationships/image" Target="../media/image41.jpeg"/><Relationship Id="rId9" Type="http://schemas.openxmlformats.org/officeDocument/2006/relationships/image" Target="../media/image45.jpeg"/><Relationship Id="rId14" Type="http://schemas.openxmlformats.org/officeDocument/2006/relationships/image" Target="../media/image49.jpeg"/><Relationship Id="rId22" Type="http://schemas.openxmlformats.org/officeDocument/2006/relationships/image" Target="../media/image53.jpeg"/></Relationships>
</file>

<file path=ppt/slides/_rels/slide87.xml.rels><?xml version="1.0" encoding="UTF-8" standalone="yes"?>
<Relationships xmlns="http://schemas.openxmlformats.org/package/2006/relationships"><Relationship Id="rId3" Type="http://schemas.openxmlformats.org/officeDocument/2006/relationships/hyperlink" Target="http://socrates.cdr.state.tx.us/"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mailto:slane@esc17.net"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57.wmf"/><Relationship Id="rId4" Type="http://schemas.openxmlformats.org/officeDocument/2006/relationships/hyperlink" Target="mailto:hblount@esc17.n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371600"/>
            <a:ext cx="8077200" cy="1331401"/>
          </a:xfrm>
        </p:spPr>
        <p:txBody>
          <a:bodyPr>
            <a:noAutofit/>
          </a:bodyPr>
          <a:lstStyle/>
          <a:p>
            <a:pPr algn="ctr"/>
            <a:r>
              <a:rPr lang="en-US" sz="5400" dirty="0" smtClean="0">
                <a:solidFill>
                  <a:schemeClr val="tx1"/>
                </a:solidFill>
              </a:rPr>
              <a:t>TSI and College Readiness…</a:t>
            </a:r>
            <a:br>
              <a:rPr lang="en-US" sz="5400" dirty="0" smtClean="0">
                <a:solidFill>
                  <a:schemeClr val="tx1"/>
                </a:solidFill>
              </a:rPr>
            </a:br>
            <a:r>
              <a:rPr lang="en-US" sz="5400" dirty="0" smtClean="0">
                <a:solidFill>
                  <a:schemeClr val="tx1"/>
                </a:solidFill>
              </a:rPr>
              <a:t>it’s not just a cut score!</a:t>
            </a:r>
            <a:endParaRPr lang="en-US" sz="5400" dirty="0">
              <a:solidFill>
                <a:schemeClr val="tx1"/>
              </a:solidFill>
            </a:endParaRPr>
          </a:p>
        </p:txBody>
      </p:sp>
      <p:pic>
        <p:nvPicPr>
          <p:cNvPr id="20482" name="Picture 2" descr="C:\Users\slane\AppData\Local\Microsoft\Windows\Temporary Internet Files\Content.IE5\LV1XYUWW\MP9004225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901771"/>
            <a:ext cx="5917337"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68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CRCC - National Data</a:t>
            </a:r>
            <a:endParaRPr lang="en-US" dirty="0"/>
          </a:p>
        </p:txBody>
      </p:sp>
      <p:sp>
        <p:nvSpPr>
          <p:cNvPr id="5" name="Content Placeholder 4"/>
          <p:cNvSpPr>
            <a:spLocks noGrp="1"/>
          </p:cNvSpPr>
          <p:nvPr>
            <p:ph idx="1"/>
          </p:nvPr>
        </p:nvSpPr>
        <p:spPr/>
        <p:txBody>
          <a:bodyPr/>
          <a:lstStyle/>
          <a:p>
            <a:pPr marL="0" indent="0">
              <a:buNone/>
            </a:pPr>
            <a:r>
              <a:rPr lang="en-US" dirty="0"/>
              <a:t>Another study using national data found that </a:t>
            </a:r>
            <a:r>
              <a:rPr lang="en-US" b="1" dirty="0"/>
              <a:t>58 percent </a:t>
            </a:r>
            <a:r>
              <a:rPr lang="en-US" dirty="0"/>
              <a:t>of recent </a:t>
            </a:r>
            <a:r>
              <a:rPr lang="en-US" b="1" dirty="0"/>
              <a:t>high school graduates </a:t>
            </a:r>
            <a:r>
              <a:rPr lang="en-US" dirty="0"/>
              <a:t>who entered community colleges took at least </a:t>
            </a:r>
            <a:r>
              <a:rPr lang="en-US" b="1" dirty="0"/>
              <a:t>one developmental course</a:t>
            </a:r>
            <a:r>
              <a:rPr lang="en-US" dirty="0"/>
              <a:t>. Only about one quarter of these students (28 percent) went on to earn any </a:t>
            </a:r>
            <a:r>
              <a:rPr lang="en-US" b="1" dirty="0"/>
              <a:t>degree or certificate within 8.5 years</a:t>
            </a:r>
            <a:r>
              <a:rPr lang="en-US" dirty="0"/>
              <a:t> (</a:t>
            </a:r>
            <a:r>
              <a:rPr lang="en-US" dirty="0">
                <a:solidFill>
                  <a:srgbClr val="000000"/>
                </a:solidFill>
              </a:rPr>
              <a:t>Attewell, Lavin, Domina, &amp; Levey, 2006</a:t>
            </a:r>
            <a:r>
              <a:rPr lang="en-US" dirty="0"/>
              <a:t>).</a:t>
            </a:r>
          </a:p>
        </p:txBody>
      </p:sp>
    </p:spTree>
    <p:extLst>
      <p:ext uri="{BB962C8B-B14F-4D97-AF65-F5344CB8AC3E}">
        <p14:creationId xmlns:p14="http://schemas.microsoft.com/office/powerpoint/2010/main" val="2587059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TSI-A </a:t>
            </a:r>
            <a:endParaRPr lang="en-US" dirty="0"/>
          </a:p>
        </p:txBody>
      </p:sp>
      <p:sp>
        <p:nvSpPr>
          <p:cNvPr id="3" name="Content Placeholder 2"/>
          <p:cNvSpPr>
            <a:spLocks noGrp="1"/>
          </p:cNvSpPr>
          <p:nvPr>
            <p:ph idx="1"/>
          </p:nvPr>
        </p:nvSpPr>
        <p:spPr/>
        <p:txBody>
          <a:bodyPr>
            <a:normAutofit lnSpcReduction="10000"/>
          </a:bodyPr>
          <a:lstStyle/>
          <a:p>
            <a:r>
              <a:rPr lang="en-US" dirty="0" smtClean="0"/>
              <a:t>Pre Assessment Activity</a:t>
            </a:r>
          </a:p>
          <a:p>
            <a:r>
              <a:rPr lang="en-US" dirty="0" smtClean="0"/>
              <a:t>Test Design</a:t>
            </a:r>
          </a:p>
          <a:p>
            <a:pPr lvl="1"/>
            <a:endParaRPr lang="en-US" dirty="0" smtClean="0"/>
          </a:p>
          <a:p>
            <a:pPr lvl="1"/>
            <a:endParaRPr lang="en-US" dirty="0"/>
          </a:p>
          <a:p>
            <a:r>
              <a:rPr lang="en-US" dirty="0" smtClean="0"/>
              <a:t>Seeing students score better on TSI-A than on </a:t>
            </a:r>
            <a:r>
              <a:rPr lang="en-US" dirty="0" err="1" smtClean="0"/>
              <a:t>Accuplacer</a:t>
            </a:r>
            <a:r>
              <a:rPr lang="en-US" dirty="0" smtClean="0"/>
              <a:t>…more aligned</a:t>
            </a:r>
          </a:p>
          <a:p>
            <a:pPr>
              <a:defRPr/>
            </a:pPr>
            <a:r>
              <a:rPr lang="en-US" altLang="en-US" dirty="0"/>
              <a:t>Essay score of 8 (highest possible)</a:t>
            </a:r>
          </a:p>
          <a:p>
            <a:pPr>
              <a:defRPr/>
            </a:pPr>
            <a:r>
              <a:rPr lang="en-US" altLang="en-US" dirty="0"/>
              <a:t>Over 50% of our fall test takers scored in ABE level in one or more areas</a:t>
            </a:r>
          </a:p>
          <a:p>
            <a:pPr marL="0" indent="0">
              <a:buNone/>
              <a:defRPr/>
            </a:pPr>
            <a:r>
              <a:rPr lang="en-US" altLang="en-US" i="1" dirty="0"/>
              <a:t>Math &amp; Reading phase in; but Writing stays the same.</a:t>
            </a:r>
          </a:p>
          <a:p>
            <a:endParaRPr lang="en-US" dirty="0"/>
          </a:p>
        </p:txBody>
      </p:sp>
    </p:spTree>
    <p:extLst>
      <p:ext uri="{BB962C8B-B14F-4D97-AF65-F5344CB8AC3E}">
        <p14:creationId xmlns:p14="http://schemas.microsoft.com/office/powerpoint/2010/main" val="401493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276600" y="2438400"/>
            <a:ext cx="5562600" cy="3886200"/>
          </a:xfrm>
          <a:prstGeom prst="rect">
            <a:avLst/>
          </a:prstGeom>
        </p:spPr>
        <p:txBody>
          <a:bodyPr>
            <a:normAutofit/>
          </a:bodyPr>
          <a:lstStyle/>
          <a:p>
            <a:r>
              <a:rPr lang="en-US" sz="2800" i="0" dirty="0" smtClean="0"/>
              <a:t>Multiple choice assessment covering key College and Career Readiness Standards.</a:t>
            </a:r>
          </a:p>
          <a:p>
            <a:endParaRPr lang="en-US" sz="2800" i="0" dirty="0" smtClean="0"/>
          </a:p>
          <a:p>
            <a:r>
              <a:rPr lang="en-US" sz="2800" i="0" dirty="0" smtClean="0"/>
              <a:t>Approximately 20 items on placement test and 10 items on diagnostic test</a:t>
            </a:r>
          </a:p>
        </p:txBody>
      </p:sp>
      <p:sp>
        <p:nvSpPr>
          <p:cNvPr id="2" name="Title 1"/>
          <p:cNvSpPr>
            <a:spLocks noGrp="1"/>
          </p:cNvSpPr>
          <p:nvPr>
            <p:ph type="title"/>
          </p:nvPr>
        </p:nvSpPr>
        <p:spPr>
          <a:xfrm>
            <a:off x="441162" y="990600"/>
            <a:ext cx="8702838" cy="1271016"/>
          </a:xfrm>
        </p:spPr>
        <p:txBody>
          <a:bodyPr>
            <a:noAutofit/>
          </a:bodyPr>
          <a:lstStyle/>
          <a:p>
            <a:r>
              <a:rPr lang="en-US" sz="3600" b="1" dirty="0" smtClean="0">
                <a:solidFill>
                  <a:schemeClr val="tx1"/>
                </a:solidFill>
              </a:rPr>
              <a:t>What do we know about the new test?</a:t>
            </a:r>
            <a:br>
              <a:rPr lang="en-US" sz="3600" b="1" dirty="0" smtClean="0">
                <a:solidFill>
                  <a:schemeClr val="tx1"/>
                </a:solidFill>
              </a:rPr>
            </a:br>
            <a:r>
              <a:rPr lang="en-US" sz="3600" b="1" dirty="0" smtClean="0">
                <a:solidFill>
                  <a:schemeClr val="tx1"/>
                </a:solidFill>
              </a:rPr>
              <a:t/>
            </a:r>
            <a:br>
              <a:rPr lang="en-US" sz="3600" b="1" dirty="0" smtClean="0">
                <a:solidFill>
                  <a:schemeClr val="tx1"/>
                </a:solidFill>
              </a:rPr>
            </a:br>
            <a:r>
              <a:rPr lang="en-US" sz="3600" b="1" dirty="0">
                <a:solidFill>
                  <a:schemeClr val="tx1"/>
                </a:solidFill>
              </a:rPr>
              <a:t>TSI Mathematics &amp; Statistics Test</a:t>
            </a:r>
          </a:p>
        </p:txBody>
      </p:sp>
      <p:pic>
        <p:nvPicPr>
          <p:cNvPr id="4" name="Picture 4" descr="C:\Users\rspears\AppData\Local\Microsoft\Windows\Temporary Internet Files\Content.IE5\DA8FPE99\MP90039009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 y="3352800"/>
            <a:ext cx="2884206"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966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889475" y="1676400"/>
            <a:ext cx="5949725" cy="4648200"/>
          </a:xfrm>
          <a:prstGeom prst="rect">
            <a:avLst/>
          </a:prstGeom>
        </p:spPr>
        <p:txBody>
          <a:bodyPr>
            <a:normAutofit fontScale="92500" lnSpcReduction="20000"/>
          </a:bodyPr>
          <a:lstStyle/>
          <a:p>
            <a:r>
              <a:rPr lang="en-US" sz="2400" b="1" dirty="0"/>
              <a:t>Elementary Algebra and Functions </a:t>
            </a:r>
            <a:r>
              <a:rPr lang="en-US" sz="2400" dirty="0"/>
              <a:t>(6 items on placement test; 10 on diagnostic test</a:t>
            </a:r>
            <a:r>
              <a:rPr lang="en-US" sz="2400" dirty="0" smtClean="0"/>
              <a:t>)</a:t>
            </a:r>
          </a:p>
          <a:p>
            <a:pPr marL="0" indent="0">
              <a:buNone/>
            </a:pPr>
            <a:endParaRPr lang="en-US" sz="2400" dirty="0"/>
          </a:p>
          <a:p>
            <a:r>
              <a:rPr lang="en-US" sz="2400" b="1" dirty="0"/>
              <a:t>Intermediate Algebra and Functions </a:t>
            </a:r>
            <a:r>
              <a:rPr lang="en-US" sz="2400" dirty="0"/>
              <a:t>(9 items on the placement test; 10 items on diagnostic </a:t>
            </a:r>
            <a:r>
              <a:rPr lang="en-US" sz="2400" dirty="0" smtClean="0"/>
              <a:t>test)</a:t>
            </a:r>
          </a:p>
          <a:p>
            <a:endParaRPr lang="en-US" sz="2400" b="1" dirty="0"/>
          </a:p>
          <a:p>
            <a:r>
              <a:rPr lang="en-US" sz="2400" b="1" dirty="0" smtClean="0"/>
              <a:t>Geometry and Measurement </a:t>
            </a:r>
            <a:r>
              <a:rPr lang="en-US" sz="2400" dirty="0" smtClean="0"/>
              <a:t>(2 items on placement test; 10 items on diagnostic test)</a:t>
            </a:r>
          </a:p>
          <a:p>
            <a:endParaRPr lang="en-US" sz="2400" b="1" dirty="0" smtClean="0"/>
          </a:p>
          <a:p>
            <a:r>
              <a:rPr lang="en-US" sz="2400" b="1" dirty="0" smtClean="0"/>
              <a:t>Data Analysis, Statistics, and Probability </a:t>
            </a:r>
            <a:r>
              <a:rPr lang="en-US" sz="2400" dirty="0" smtClean="0"/>
              <a:t>( 3 items on placement test; 10 items on diagnostic test)</a:t>
            </a:r>
            <a:endParaRPr lang="en-US" sz="2400" dirty="0"/>
          </a:p>
        </p:txBody>
      </p:sp>
      <p:pic>
        <p:nvPicPr>
          <p:cNvPr id="4" name="Picture 4" descr="C:\Users\rspears\AppData\Local\Microsoft\Windows\Temporary Internet Files\Content.IE5\DA8FPE99\MP90039009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18" y="2895600"/>
            <a:ext cx="2576557" cy="183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5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667000" y="1828800"/>
            <a:ext cx="5867400" cy="3886200"/>
          </a:xfrm>
          <a:prstGeom prst="rect">
            <a:avLst/>
          </a:prstGeom>
        </p:spPr>
        <p:txBody>
          <a:bodyPr>
            <a:normAutofit/>
          </a:bodyPr>
          <a:lstStyle/>
          <a:p>
            <a:r>
              <a:rPr lang="en-US" sz="2800" i="0" dirty="0" smtClean="0"/>
              <a:t>Multiple choice assessment covering key </a:t>
            </a:r>
            <a:r>
              <a:rPr lang="en-US" sz="2800" b="1" i="0" dirty="0" smtClean="0">
                <a:solidFill>
                  <a:srgbClr val="FF0000"/>
                </a:solidFill>
              </a:rPr>
              <a:t>College and Career Readiness Standards</a:t>
            </a:r>
          </a:p>
          <a:p>
            <a:pPr marL="0" indent="0">
              <a:buNone/>
            </a:pPr>
            <a:endParaRPr lang="en-US" sz="2800" i="0" dirty="0" smtClean="0"/>
          </a:p>
          <a:p>
            <a:r>
              <a:rPr lang="en-US" sz="2800" i="0" dirty="0" smtClean="0"/>
              <a:t>Approximately 20 items on placement test, and 10-12 items on the diagnostic test.</a:t>
            </a:r>
            <a:endParaRPr lang="en-US" sz="2800" i="0" dirty="0"/>
          </a:p>
        </p:txBody>
      </p:sp>
      <p:sp>
        <p:nvSpPr>
          <p:cNvPr id="2" name="Title 1"/>
          <p:cNvSpPr>
            <a:spLocks noGrp="1"/>
          </p:cNvSpPr>
          <p:nvPr>
            <p:ph type="title"/>
          </p:nvPr>
        </p:nvSpPr>
        <p:spPr>
          <a:xfrm>
            <a:off x="3352800" y="914400"/>
            <a:ext cx="4724400" cy="762000"/>
          </a:xfrm>
        </p:spPr>
        <p:txBody>
          <a:bodyPr>
            <a:normAutofit fontScale="90000"/>
          </a:bodyPr>
          <a:lstStyle/>
          <a:p>
            <a:r>
              <a:rPr lang="en-US" b="1" dirty="0" smtClean="0">
                <a:solidFill>
                  <a:schemeClr val="tx1"/>
                </a:solidFill>
              </a:rPr>
              <a:t>TSI-Writing Test</a:t>
            </a:r>
            <a:endParaRPr lang="en-US" b="1" dirty="0">
              <a:solidFill>
                <a:schemeClr val="tx1"/>
              </a:solidFill>
            </a:endParaRPr>
          </a:p>
        </p:txBody>
      </p:sp>
      <p:pic>
        <p:nvPicPr>
          <p:cNvPr id="2050" name="Picture 2" descr="C:\Users\rspears\AppData\Local\Microsoft\Windows\Temporary Internet Files\Content.IE5\3DW0Y814\MP90040959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0"/>
            <a:ext cx="1987972"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58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743200" y="1545336"/>
            <a:ext cx="6019800" cy="3886200"/>
          </a:xfrm>
          <a:prstGeom prst="rect">
            <a:avLst/>
          </a:prstGeom>
        </p:spPr>
        <p:txBody>
          <a:bodyPr>
            <a:normAutofit fontScale="92500" lnSpcReduction="10000"/>
          </a:bodyPr>
          <a:lstStyle/>
          <a:p>
            <a:r>
              <a:rPr lang="en-US" sz="2400" b="1" i="0" dirty="0" smtClean="0"/>
              <a:t>Essay Revision- </a:t>
            </a:r>
            <a:r>
              <a:rPr lang="en-US" sz="2400" i="0" dirty="0" smtClean="0"/>
              <a:t>8 items on placement test; 12 items on diagnostic test</a:t>
            </a:r>
          </a:p>
          <a:p>
            <a:endParaRPr lang="en-US" sz="2400" i="0" dirty="0" smtClean="0"/>
          </a:p>
          <a:p>
            <a:r>
              <a:rPr lang="en-US" sz="2400" b="1" i="0" dirty="0" smtClean="0"/>
              <a:t>Agreement- </a:t>
            </a:r>
            <a:r>
              <a:rPr lang="en-US" sz="2400" i="0" dirty="0" smtClean="0"/>
              <a:t>3 items on placement test; 10 items on diagnostic test**</a:t>
            </a:r>
          </a:p>
          <a:p>
            <a:pPr marL="0" indent="0">
              <a:buNone/>
            </a:pPr>
            <a:endParaRPr lang="en-US" sz="2400" i="0" dirty="0" smtClean="0"/>
          </a:p>
          <a:p>
            <a:r>
              <a:rPr lang="en-US" sz="2400" b="1" i="0" dirty="0" smtClean="0"/>
              <a:t>Sentence Structure- </a:t>
            </a:r>
            <a:r>
              <a:rPr lang="en-US" sz="2400" i="0" dirty="0" smtClean="0"/>
              <a:t>5 items on placement test; 10 items on diagnostic test</a:t>
            </a:r>
          </a:p>
          <a:p>
            <a:pPr marL="0" indent="0">
              <a:buNone/>
            </a:pPr>
            <a:endParaRPr lang="en-US" sz="2400" i="0" dirty="0" smtClean="0"/>
          </a:p>
          <a:p>
            <a:r>
              <a:rPr lang="en-US" sz="2400" b="1" i="0" dirty="0" smtClean="0"/>
              <a:t>Sentence Logic- </a:t>
            </a:r>
            <a:r>
              <a:rPr lang="en-US" sz="2400" i="0" dirty="0" smtClean="0"/>
              <a:t>4 items on placement test; 10 items on diagnostic test</a:t>
            </a:r>
            <a:endParaRPr lang="en-US" sz="2400" i="0" dirty="0"/>
          </a:p>
        </p:txBody>
      </p:sp>
      <p:pic>
        <p:nvPicPr>
          <p:cNvPr id="3074" name="Picture 2" descr="C:\Users\rspears\AppData\Local\Microsoft\Windows\Temporary Internet Files\Content.IE5\3DW0Y814\MP90040959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057400"/>
            <a:ext cx="2065213" cy="3087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5338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819400" y="2286000"/>
            <a:ext cx="5791200" cy="2057400"/>
          </a:xfrm>
          <a:prstGeom prst="rect">
            <a:avLst/>
          </a:prstGeom>
        </p:spPr>
        <p:txBody>
          <a:bodyPr>
            <a:noAutofit/>
          </a:bodyPr>
          <a:lstStyle/>
          <a:p>
            <a:r>
              <a:rPr lang="en-US" sz="2800" i="0" dirty="0" smtClean="0"/>
              <a:t>Multiple choice assessment covering key College and Career Readiness Standards</a:t>
            </a:r>
          </a:p>
          <a:p>
            <a:endParaRPr lang="en-US" sz="2800" i="0" dirty="0" smtClean="0"/>
          </a:p>
          <a:p>
            <a:r>
              <a:rPr lang="en-US" sz="2800" i="0" dirty="0" smtClean="0"/>
              <a:t>Approximately 24 items on placement test; 10-12 items per category on the diagnostic test.</a:t>
            </a:r>
            <a:endParaRPr lang="en-US" sz="2800" i="0" dirty="0"/>
          </a:p>
        </p:txBody>
      </p:sp>
      <p:sp>
        <p:nvSpPr>
          <p:cNvPr id="2" name="Title 1"/>
          <p:cNvSpPr>
            <a:spLocks noGrp="1"/>
          </p:cNvSpPr>
          <p:nvPr>
            <p:ph type="title"/>
          </p:nvPr>
        </p:nvSpPr>
        <p:spPr>
          <a:xfrm>
            <a:off x="1753678" y="838200"/>
            <a:ext cx="6704522" cy="685800"/>
          </a:xfrm>
        </p:spPr>
        <p:txBody>
          <a:bodyPr>
            <a:normAutofit/>
          </a:bodyPr>
          <a:lstStyle/>
          <a:p>
            <a:pPr algn="ctr"/>
            <a:r>
              <a:rPr lang="en-US" sz="4000" b="1" dirty="0" smtClean="0">
                <a:solidFill>
                  <a:schemeClr val="tx1"/>
                </a:solidFill>
              </a:rPr>
              <a:t>TSI Reading Test</a:t>
            </a:r>
            <a:endParaRPr lang="en-US" sz="4000" b="1" dirty="0">
              <a:solidFill>
                <a:schemeClr val="tx1"/>
              </a:solidFill>
            </a:endParaRPr>
          </a:p>
        </p:txBody>
      </p:sp>
      <p:pic>
        <p:nvPicPr>
          <p:cNvPr id="4099" name="Picture 3" descr="C:\Users\rspears\AppData\Local\Microsoft\Windows\Temporary Internet Files\Content.IE5\3DW0Y814\MP9004431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438400"/>
            <a:ext cx="183095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015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200400" y="1524000"/>
            <a:ext cx="5443728" cy="4572000"/>
          </a:xfrm>
          <a:prstGeom prst="rect">
            <a:avLst/>
          </a:prstGeom>
        </p:spPr>
        <p:txBody>
          <a:bodyPr>
            <a:noAutofit/>
          </a:bodyPr>
          <a:lstStyle/>
          <a:p>
            <a:r>
              <a:rPr lang="en-US" sz="2000" b="1" dirty="0" smtClean="0"/>
              <a:t>Literary Analysis-</a:t>
            </a:r>
            <a:r>
              <a:rPr lang="en-US" sz="2000" dirty="0" smtClean="0"/>
              <a:t>4 items on placement test; 12 items on diagnostic test</a:t>
            </a:r>
          </a:p>
          <a:p>
            <a:endParaRPr lang="en-US" sz="2000" dirty="0" smtClean="0"/>
          </a:p>
          <a:p>
            <a:r>
              <a:rPr lang="en-US" sz="2000" b="1" dirty="0" smtClean="0"/>
              <a:t>Main Idea and Supporting </a:t>
            </a:r>
            <a:r>
              <a:rPr lang="en-US" sz="2000" b="1" i="0" dirty="0" smtClean="0"/>
              <a:t>Details</a:t>
            </a:r>
            <a:r>
              <a:rPr lang="en-US" sz="2400" b="1" i="0" dirty="0" smtClean="0"/>
              <a:t>-</a:t>
            </a:r>
            <a:r>
              <a:rPr lang="en-US" sz="2400" i="0" dirty="0" smtClean="0"/>
              <a:t>5</a:t>
            </a:r>
            <a:r>
              <a:rPr lang="en-US" sz="2000" dirty="0" smtClean="0"/>
              <a:t> items on placement test; 10 items on diagnostic test</a:t>
            </a:r>
          </a:p>
          <a:p>
            <a:endParaRPr lang="en-US" sz="2000" dirty="0" smtClean="0"/>
          </a:p>
          <a:p>
            <a:r>
              <a:rPr lang="en-US" sz="2000" b="1" dirty="0" smtClean="0"/>
              <a:t>Inferences in a text or texts- </a:t>
            </a:r>
            <a:r>
              <a:rPr lang="en-US" sz="2000" dirty="0" smtClean="0"/>
              <a:t>8 items on placement test; 10 items on diagnostic test</a:t>
            </a:r>
          </a:p>
          <a:p>
            <a:pPr marL="0" indent="0">
              <a:buNone/>
            </a:pPr>
            <a:endParaRPr lang="en-US" sz="2000" dirty="0" smtClean="0"/>
          </a:p>
          <a:p>
            <a:r>
              <a:rPr lang="en-US" sz="2000" b="1" dirty="0" smtClean="0"/>
              <a:t>Author’s use of language</a:t>
            </a:r>
            <a:r>
              <a:rPr lang="en-US" sz="2000" dirty="0" smtClean="0"/>
              <a:t>-7 items on placement test; 10 items on diagnostic test</a:t>
            </a:r>
            <a:endParaRPr lang="en-US" sz="2000" dirty="0"/>
          </a:p>
        </p:txBody>
      </p:sp>
      <p:pic>
        <p:nvPicPr>
          <p:cNvPr id="5122" name="Picture 2" descr="C:\Users\rspears\AppData\Local\Microsoft\Windows\Temporary Internet Files\Content.IE5\3DW0Y814\MP9004431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2364896" cy="3543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019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971800" y="1545336"/>
            <a:ext cx="5791200" cy="3886200"/>
          </a:xfrm>
          <a:prstGeom prst="rect">
            <a:avLst/>
          </a:prstGeom>
        </p:spPr>
        <p:txBody>
          <a:bodyPr/>
          <a:lstStyle/>
          <a:p>
            <a:r>
              <a:rPr lang="en-US" sz="2800" b="1" dirty="0" smtClean="0"/>
              <a:t>Write essay that “demonstrates clear focus, the logical development of ideas in </a:t>
            </a:r>
            <a:r>
              <a:rPr lang="en-US" sz="2800" b="1" i="0" dirty="0" smtClean="0"/>
              <a:t>well-organized</a:t>
            </a:r>
            <a:r>
              <a:rPr lang="en-US" sz="2800" b="1" dirty="0" smtClean="0"/>
              <a:t> paragraphs, and the use of appropriate language that advances the author’s purpose.”</a:t>
            </a:r>
          </a:p>
          <a:p>
            <a:endParaRPr lang="en-US" dirty="0"/>
          </a:p>
        </p:txBody>
      </p:sp>
      <p:sp>
        <p:nvSpPr>
          <p:cNvPr id="2" name="Title 1"/>
          <p:cNvSpPr>
            <a:spLocks noGrp="1"/>
          </p:cNvSpPr>
          <p:nvPr>
            <p:ph type="title"/>
          </p:nvPr>
        </p:nvSpPr>
        <p:spPr>
          <a:xfrm>
            <a:off x="1143000" y="304800"/>
            <a:ext cx="7315200" cy="838200"/>
          </a:xfrm>
        </p:spPr>
        <p:txBody>
          <a:bodyPr>
            <a:normAutofit/>
          </a:bodyPr>
          <a:lstStyle/>
          <a:p>
            <a:pPr algn="ctr"/>
            <a:r>
              <a:rPr lang="en-US" sz="4400" b="1" dirty="0" smtClean="0">
                <a:solidFill>
                  <a:schemeClr val="tx1"/>
                </a:solidFill>
              </a:rPr>
              <a:t>WritePlacer</a:t>
            </a:r>
            <a:endParaRPr lang="en-US" sz="4400" b="1" dirty="0">
              <a:solidFill>
                <a:schemeClr val="tx1"/>
              </a:solidFill>
            </a:endParaRPr>
          </a:p>
        </p:txBody>
      </p:sp>
      <p:pic>
        <p:nvPicPr>
          <p:cNvPr id="4" name="Picture 2" descr="C:\Users\rspears\AppData\Local\Microsoft\Windows\Temporary Internet Files\Content.IE5\DA8FPE99\MP90044248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133600"/>
            <a:ext cx="2222034"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720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743200" y="1545336"/>
            <a:ext cx="6248400" cy="3886200"/>
          </a:xfrm>
          <a:prstGeom prst="rect">
            <a:avLst/>
          </a:prstGeom>
        </p:spPr>
        <p:txBody>
          <a:bodyPr>
            <a:noAutofit/>
          </a:bodyPr>
          <a:lstStyle/>
          <a:p>
            <a:r>
              <a:rPr lang="en-US" sz="2000" b="1" i="0" dirty="0" smtClean="0"/>
              <a:t>Purpose and Focus</a:t>
            </a:r>
            <a:r>
              <a:rPr lang="en-US" sz="2000" i="0" dirty="0" smtClean="0"/>
              <a:t>-extent to which presents information in a unified and coherent manner</a:t>
            </a:r>
          </a:p>
          <a:p>
            <a:endParaRPr lang="en-US" sz="2000" b="1" i="0" dirty="0" smtClean="0"/>
          </a:p>
          <a:p>
            <a:r>
              <a:rPr lang="en-US" sz="2000" b="1" i="0" dirty="0" smtClean="0"/>
              <a:t>Organization and Structure</a:t>
            </a:r>
            <a:r>
              <a:rPr lang="en-US" sz="2000" i="0" dirty="0" smtClean="0"/>
              <a:t>-extent to which writer connects orders and connects ideas</a:t>
            </a:r>
          </a:p>
          <a:p>
            <a:endParaRPr lang="en-US" sz="2000" b="1" i="0" dirty="0" smtClean="0"/>
          </a:p>
          <a:p>
            <a:r>
              <a:rPr lang="en-US" sz="2000" b="1" i="0" dirty="0" smtClean="0"/>
              <a:t>Development and Support- </a:t>
            </a:r>
            <a:r>
              <a:rPr lang="en-US" sz="2000" i="0" dirty="0" smtClean="0"/>
              <a:t>extent to which writer develops and supports ideas</a:t>
            </a:r>
          </a:p>
          <a:p>
            <a:endParaRPr lang="en-US" sz="2000" b="1" i="0" dirty="0" smtClean="0"/>
          </a:p>
          <a:p>
            <a:r>
              <a:rPr lang="en-US" sz="2000" b="1" i="0" dirty="0" smtClean="0"/>
              <a:t>Sentence Variety and Style- </a:t>
            </a:r>
            <a:r>
              <a:rPr lang="en-US" sz="2000" i="0" dirty="0" smtClean="0"/>
              <a:t>extent to which writer crafts sentences and paragraphs demonstrating control of vocabulary, voice, and structure</a:t>
            </a:r>
            <a:endParaRPr lang="en-US" sz="2000" i="0" dirty="0"/>
          </a:p>
        </p:txBody>
      </p:sp>
      <p:sp>
        <p:nvSpPr>
          <p:cNvPr id="2" name="Title 1"/>
          <p:cNvSpPr>
            <a:spLocks noGrp="1"/>
          </p:cNvSpPr>
          <p:nvPr>
            <p:ph type="title"/>
          </p:nvPr>
        </p:nvSpPr>
        <p:spPr>
          <a:xfrm>
            <a:off x="851210" y="457200"/>
            <a:ext cx="7835590" cy="762000"/>
          </a:xfrm>
        </p:spPr>
        <p:txBody>
          <a:bodyPr>
            <a:normAutofit fontScale="90000"/>
          </a:bodyPr>
          <a:lstStyle/>
          <a:p>
            <a:r>
              <a:rPr lang="en-US" b="1" dirty="0" smtClean="0">
                <a:solidFill>
                  <a:schemeClr val="tx1"/>
                </a:solidFill>
              </a:rPr>
              <a:t>Evaluates Six Dimensions </a:t>
            </a:r>
            <a:endParaRPr lang="en-US" b="1" dirty="0">
              <a:solidFill>
                <a:schemeClr val="tx1"/>
              </a:solidFill>
            </a:endParaRPr>
          </a:p>
        </p:txBody>
      </p:sp>
      <p:pic>
        <p:nvPicPr>
          <p:cNvPr id="4" name="Picture 2" descr="C:\Users\rspears\AppData\Local\Microsoft\Windows\Temporary Internet Files\Content.IE5\DA8FPE99\MP90044248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362200"/>
            <a:ext cx="2021756" cy="2634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362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TSI?</a:t>
            </a:r>
            <a:endParaRPr lang="en-US" dirty="0"/>
          </a:p>
        </p:txBody>
      </p:sp>
      <p:sp>
        <p:nvSpPr>
          <p:cNvPr id="3" name="Content Placeholder 2"/>
          <p:cNvSpPr>
            <a:spLocks noGrp="1"/>
          </p:cNvSpPr>
          <p:nvPr>
            <p:ph idx="1"/>
          </p:nvPr>
        </p:nvSpPr>
        <p:spPr/>
        <p:txBody>
          <a:bodyPr/>
          <a:lstStyle/>
          <a:p>
            <a:r>
              <a:rPr lang="en-US" dirty="0" smtClean="0"/>
              <a:t>Texas Success Initiative</a:t>
            </a:r>
          </a:p>
          <a:p>
            <a:r>
              <a:rPr lang="en-US" dirty="0" smtClean="0"/>
              <a:t>“An institution of higher education shall assess the academic skills of each entering undergraduate student to determine the student’s readiness to enroll in freshman-level academic coursework.”</a:t>
            </a:r>
          </a:p>
          <a:p>
            <a:r>
              <a:rPr lang="en-US" dirty="0" smtClean="0"/>
              <a:t>Current assessment instrument is TSI-A</a:t>
            </a:r>
          </a:p>
          <a:p>
            <a:r>
              <a:rPr lang="en-US" dirty="0" smtClean="0"/>
              <a:t>Placement vs. Entrance</a:t>
            </a:r>
          </a:p>
          <a:p>
            <a:pPr lvl="1"/>
            <a:r>
              <a:rPr lang="en-US" dirty="0" smtClean="0"/>
              <a:t>Developmental Education</a:t>
            </a:r>
            <a:endParaRPr lang="en-US" dirty="0"/>
          </a:p>
        </p:txBody>
      </p:sp>
    </p:spTree>
    <p:extLst>
      <p:ext uri="{BB962C8B-B14F-4D97-AF65-F5344CB8AC3E}">
        <p14:creationId xmlns:p14="http://schemas.microsoft.com/office/powerpoint/2010/main" val="2452502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819400" y="1507805"/>
            <a:ext cx="5943600" cy="3886200"/>
          </a:xfrm>
          <a:prstGeom prst="rect">
            <a:avLst/>
          </a:prstGeom>
        </p:spPr>
        <p:txBody>
          <a:bodyPr>
            <a:normAutofit/>
          </a:bodyPr>
          <a:lstStyle/>
          <a:p>
            <a:r>
              <a:rPr lang="en-US" sz="2400" b="1" i="0" dirty="0" smtClean="0"/>
              <a:t>Mechanical Conventions</a:t>
            </a:r>
            <a:r>
              <a:rPr lang="en-US" sz="2400" i="0" dirty="0" smtClean="0"/>
              <a:t>-extent to which the writer expresses ideas using standard English</a:t>
            </a:r>
          </a:p>
          <a:p>
            <a:pPr marL="0" indent="0">
              <a:buNone/>
            </a:pPr>
            <a:endParaRPr lang="en-US" sz="2400" b="1" i="0" dirty="0" smtClean="0"/>
          </a:p>
          <a:p>
            <a:r>
              <a:rPr lang="en-US" sz="2400" b="1" i="0" dirty="0" smtClean="0"/>
              <a:t>Critical Thinking</a:t>
            </a:r>
            <a:r>
              <a:rPr lang="en-US" sz="2400" i="0" dirty="0" smtClean="0"/>
              <a:t>-extent to which the writer communicates a point of view and demonstrates reasoned relationships among ideas.</a:t>
            </a:r>
            <a:endParaRPr lang="en-US" sz="2400" i="0" dirty="0"/>
          </a:p>
        </p:txBody>
      </p:sp>
      <p:pic>
        <p:nvPicPr>
          <p:cNvPr id="4" name="Picture 2" descr="C:\Users\rspears\AppData\Local\Microsoft\Windows\Temporary Internet Files\Content.IE5\DA8FPE99\MP90044248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133600"/>
            <a:ext cx="2021756" cy="2634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88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27025"/>
            <a:ext cx="8229600" cy="1143000"/>
          </a:xfrm>
        </p:spPr>
        <p:txBody>
          <a:bodyPr>
            <a:normAutofit fontScale="90000"/>
          </a:bodyPr>
          <a:lstStyle/>
          <a:p>
            <a:pPr algn="ctr"/>
            <a:r>
              <a:rPr lang="en-GB" altLang="en-US" smtClean="0"/>
              <a:t>TSI Testers--What Are We Seeing?</a:t>
            </a:r>
          </a:p>
        </p:txBody>
      </p:sp>
      <p:sp>
        <p:nvSpPr>
          <p:cNvPr id="13315" name="Content Placeholder 2"/>
          <p:cNvSpPr>
            <a:spLocks noGrp="1"/>
          </p:cNvSpPr>
          <p:nvPr>
            <p:ph idx="1"/>
          </p:nvPr>
        </p:nvSpPr>
        <p:spPr>
          <a:xfrm>
            <a:off x="609600" y="2024063"/>
            <a:ext cx="7991475" cy="4525962"/>
          </a:xfrm>
        </p:spPr>
        <p:txBody>
          <a:bodyPr/>
          <a:lstStyle/>
          <a:p>
            <a:pPr algn="l" eaLnBrk="1" hangingPunct="1">
              <a:defRPr/>
            </a:pPr>
            <a:r>
              <a:rPr lang="en-US" altLang="en-US" dirty="0" smtClean="0"/>
              <a:t>Those that are compliant are in testing lab about 3 hours</a:t>
            </a:r>
          </a:p>
          <a:p>
            <a:pPr algn="l" eaLnBrk="1" hangingPunct="1">
              <a:defRPr/>
            </a:pPr>
            <a:r>
              <a:rPr lang="en-US" altLang="en-US" dirty="0" smtClean="0"/>
              <a:t>Dual Credit students are doing very well</a:t>
            </a:r>
            <a:r>
              <a:rPr lang="en-US" altLang="en-US" dirty="0"/>
              <a:t> </a:t>
            </a:r>
            <a:r>
              <a:rPr lang="en-US" altLang="en-US" dirty="0" smtClean="0"/>
              <a:t>on TSI</a:t>
            </a:r>
          </a:p>
          <a:p>
            <a:pPr algn="l" eaLnBrk="1" hangingPunct="1">
              <a:defRPr/>
            </a:pPr>
            <a:r>
              <a:rPr lang="en-US" altLang="en-US" dirty="0" smtClean="0"/>
              <a:t>Have had students stay all day</a:t>
            </a:r>
            <a:endParaRPr lang="en-US" altLang="en-US" i="1" dirty="0" smtClean="0"/>
          </a:p>
          <a:p>
            <a:pPr marL="0" indent="0" algn="l" eaLnBrk="1" hangingPunct="1">
              <a:buFontTx/>
              <a:buNone/>
              <a:defRPr/>
            </a:pPr>
            <a:endParaRPr lang="en-US" altLang="en-US" i="1" dirty="0" smtClean="0"/>
          </a:p>
          <a:p>
            <a:pPr marL="0" indent="0" algn="l" eaLnBrk="1" hangingPunct="1">
              <a:buFontTx/>
              <a:buNone/>
              <a:defRPr/>
            </a:pPr>
            <a:endParaRPr lang="en-US" altLang="en-US" dirty="0" smtClean="0"/>
          </a:p>
          <a:p>
            <a:pPr marL="0" indent="0" algn="l" eaLnBrk="1" hangingPunct="1">
              <a:buFontTx/>
              <a:buNone/>
              <a:defRPr/>
            </a:pPr>
            <a:endParaRPr lang="en-US" altLang="en-US" dirty="0" smtClean="0"/>
          </a:p>
          <a:p>
            <a:pPr marL="0" indent="0" algn="l" eaLnBrk="1" hangingPunct="1">
              <a:buFontTx/>
              <a:buNone/>
              <a:defRPr/>
            </a:pPr>
            <a:endParaRPr lang="en-US" altLang="en-US" dirty="0" smtClean="0"/>
          </a:p>
          <a:p>
            <a:pPr algn="l">
              <a:defRPr/>
            </a:pPr>
            <a:endParaRPr lang="en-GB" altLang="en-US" dirty="0" smtClean="0"/>
          </a:p>
        </p:txBody>
      </p:sp>
    </p:spTree>
    <p:extLst>
      <p:ext uri="{BB962C8B-B14F-4D97-AF65-F5344CB8AC3E}">
        <p14:creationId xmlns:p14="http://schemas.microsoft.com/office/powerpoint/2010/main" val="2936140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TSI Exemptions…	</a:t>
            </a:r>
            <a:endParaRPr lang="en-US" dirty="0"/>
          </a:p>
        </p:txBody>
      </p:sp>
      <p:sp>
        <p:nvSpPr>
          <p:cNvPr id="3" name="Content Placeholder 2"/>
          <p:cNvSpPr>
            <a:spLocks noGrp="1"/>
          </p:cNvSpPr>
          <p:nvPr>
            <p:ph idx="1"/>
          </p:nvPr>
        </p:nvSpPr>
        <p:spPr/>
        <p:txBody>
          <a:bodyPr/>
          <a:lstStyle/>
          <a:p>
            <a:r>
              <a:rPr lang="en-US" dirty="0" smtClean="0"/>
              <a:t>ACT	Composite Score 23   Math 19   ELA 19</a:t>
            </a:r>
          </a:p>
          <a:p>
            <a:r>
              <a:rPr lang="en-US" dirty="0" smtClean="0"/>
              <a:t>SAT	Composite Score 1070   Math 500  ELA 500</a:t>
            </a:r>
          </a:p>
          <a:p>
            <a:r>
              <a:rPr lang="en-US" dirty="0" smtClean="0"/>
              <a:t>TAKS Exit Level  ELA 2200 &amp; 3 on essay, Math 2200</a:t>
            </a:r>
          </a:p>
          <a:p>
            <a:r>
              <a:rPr lang="en-US" dirty="0" smtClean="0"/>
              <a:t>EOC Algebra 2  </a:t>
            </a:r>
            <a:r>
              <a:rPr lang="en-US" b="1" dirty="0" smtClean="0"/>
              <a:t>Level 2 Final Phase In </a:t>
            </a:r>
            <a:r>
              <a:rPr lang="en-US" dirty="0" smtClean="0"/>
              <a:t>(4000)</a:t>
            </a:r>
          </a:p>
          <a:p>
            <a:r>
              <a:rPr lang="en-US" dirty="0" smtClean="0"/>
              <a:t> EOC English 3  </a:t>
            </a:r>
            <a:r>
              <a:rPr lang="en-US" b="1" dirty="0"/>
              <a:t>Level 2 Final Phase In </a:t>
            </a:r>
            <a:r>
              <a:rPr lang="en-US" dirty="0"/>
              <a:t>(4000)</a:t>
            </a:r>
          </a:p>
          <a:p>
            <a:pPr marL="457200" lvl="1" indent="0">
              <a:buNone/>
            </a:pPr>
            <a:endParaRPr lang="en-US" dirty="0"/>
          </a:p>
          <a:p>
            <a:pPr marL="457200" lvl="1" indent="0">
              <a:buNone/>
            </a:pPr>
            <a:r>
              <a:rPr lang="en-US" sz="3600" b="1" dirty="0" smtClean="0">
                <a:solidFill>
                  <a:srgbClr val="FF0000"/>
                </a:solidFill>
              </a:rPr>
              <a:t>Exemptions are good for 5 years.</a:t>
            </a:r>
          </a:p>
          <a:p>
            <a:pPr lvl="1"/>
            <a:endParaRPr lang="en-US" dirty="0"/>
          </a:p>
        </p:txBody>
      </p:sp>
    </p:spTree>
    <p:extLst>
      <p:ext uri="{BB962C8B-B14F-4D97-AF65-F5344CB8AC3E}">
        <p14:creationId xmlns:p14="http://schemas.microsoft.com/office/powerpoint/2010/main" val="146424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to Satisfy TSI</a:t>
            </a:r>
            <a:endParaRPr lang="en-US" dirty="0"/>
          </a:p>
        </p:txBody>
      </p:sp>
      <p:sp>
        <p:nvSpPr>
          <p:cNvPr id="3" name="Content Placeholder 2"/>
          <p:cNvSpPr>
            <a:spLocks noGrp="1"/>
          </p:cNvSpPr>
          <p:nvPr>
            <p:ph idx="1"/>
          </p:nvPr>
        </p:nvSpPr>
        <p:spPr/>
        <p:txBody>
          <a:bodyPr/>
          <a:lstStyle/>
          <a:p>
            <a:r>
              <a:rPr lang="en-US" dirty="0" smtClean="0"/>
              <a:t>TSI Assessment (TSIA)  Current Scores*</a:t>
            </a:r>
          </a:p>
          <a:p>
            <a:pPr lvl="1"/>
            <a:r>
              <a:rPr lang="en-US" dirty="0" smtClean="0"/>
              <a:t>Math 350  </a:t>
            </a:r>
          </a:p>
          <a:p>
            <a:pPr lvl="1"/>
            <a:r>
              <a:rPr lang="en-US" dirty="0" smtClean="0"/>
              <a:t>Reading  351</a:t>
            </a:r>
          </a:p>
          <a:p>
            <a:pPr lvl="1"/>
            <a:r>
              <a:rPr lang="en-US" dirty="0" smtClean="0"/>
              <a:t>Writing  363 &amp; 4 on essay  of</a:t>
            </a:r>
          </a:p>
          <a:p>
            <a:pPr lvl="3"/>
            <a:r>
              <a:rPr lang="en-US" sz="2800" dirty="0" smtClean="0"/>
              <a:t>5 or better on essay</a:t>
            </a:r>
          </a:p>
          <a:p>
            <a:pPr lvl="3"/>
            <a:endParaRPr lang="en-US" sz="2800" dirty="0"/>
          </a:p>
          <a:p>
            <a:pPr marL="978408" lvl="3" indent="0">
              <a:buNone/>
            </a:pPr>
            <a:endParaRPr lang="en-US" sz="2800" dirty="0"/>
          </a:p>
          <a:p>
            <a:pPr marL="978408" lvl="3" indent="0">
              <a:buNone/>
            </a:pPr>
            <a:r>
              <a:rPr lang="en-US" sz="2800" dirty="0" smtClean="0"/>
              <a:t>Scores change in 2017 &amp; 2019</a:t>
            </a:r>
          </a:p>
        </p:txBody>
      </p:sp>
    </p:spTree>
    <p:extLst>
      <p:ext uri="{BB962C8B-B14F-4D97-AF65-F5344CB8AC3E}">
        <p14:creationId xmlns:p14="http://schemas.microsoft.com/office/powerpoint/2010/main" val="4260571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327025"/>
            <a:ext cx="8229600" cy="1143000"/>
          </a:xfrm>
        </p:spPr>
        <p:txBody>
          <a:bodyPr/>
          <a:lstStyle/>
          <a:p>
            <a:pPr algn="ctr"/>
            <a:r>
              <a:rPr lang="en-GB" altLang="en-US" smtClean="0"/>
              <a:t>TSI Assessment-Are You Ready?  </a:t>
            </a:r>
          </a:p>
        </p:txBody>
      </p:sp>
      <p:sp>
        <p:nvSpPr>
          <p:cNvPr id="13315" name="Content Placeholder 2"/>
          <p:cNvSpPr>
            <a:spLocks noGrp="1"/>
          </p:cNvSpPr>
          <p:nvPr>
            <p:ph idx="1"/>
          </p:nvPr>
        </p:nvSpPr>
        <p:spPr>
          <a:xfrm>
            <a:off x="457200" y="2024063"/>
            <a:ext cx="8143875" cy="4525962"/>
          </a:xfrm>
        </p:spPr>
        <p:txBody>
          <a:bodyPr/>
          <a:lstStyle/>
          <a:p>
            <a:r>
              <a:rPr lang="en-US" dirty="0"/>
              <a:t>More flexibility</a:t>
            </a:r>
          </a:p>
          <a:p>
            <a:r>
              <a:rPr lang="en-US" dirty="0"/>
              <a:t>More cost effective</a:t>
            </a:r>
          </a:p>
          <a:p>
            <a:pPr lvl="1"/>
            <a:r>
              <a:rPr lang="en-US" dirty="0"/>
              <a:t>$11 vs. $30+</a:t>
            </a:r>
          </a:p>
          <a:p>
            <a:pPr algn="l" eaLnBrk="1" hangingPunct="1">
              <a:defRPr/>
            </a:pPr>
            <a:endParaRPr lang="en-US" altLang="en-US" dirty="0" smtClean="0"/>
          </a:p>
          <a:p>
            <a:pPr algn="l" eaLnBrk="1" hangingPunct="1">
              <a:defRPr/>
            </a:pPr>
            <a:r>
              <a:rPr lang="en-US" altLang="en-US" dirty="0" smtClean="0"/>
              <a:t>Contact College Board at (866) 607-5223</a:t>
            </a:r>
          </a:p>
          <a:p>
            <a:pPr algn="l" eaLnBrk="1" hangingPunct="1">
              <a:defRPr/>
            </a:pPr>
            <a:r>
              <a:rPr lang="en-US" altLang="en-US" dirty="0" smtClean="0"/>
              <a:t>Contact Juli Wood at (806) 716-2367 or </a:t>
            </a:r>
            <a:r>
              <a:rPr lang="en-US" altLang="en-US" dirty="0" smtClean="0">
                <a:hlinkClick r:id="rId3"/>
              </a:rPr>
              <a:t>jwood@southplainscollege.edu</a:t>
            </a:r>
            <a:r>
              <a:rPr lang="en-US" altLang="en-US" dirty="0" smtClean="0"/>
              <a:t>.</a:t>
            </a:r>
          </a:p>
          <a:p>
            <a:pPr marL="0" indent="0" algn="l" eaLnBrk="1" hangingPunct="1">
              <a:buFontTx/>
              <a:buNone/>
              <a:defRPr/>
            </a:pPr>
            <a:endParaRPr lang="en-US" altLang="en-US" dirty="0" smtClean="0"/>
          </a:p>
          <a:p>
            <a:pPr marL="0" indent="0" algn="l" eaLnBrk="1" hangingPunct="1">
              <a:buFontTx/>
              <a:buNone/>
              <a:defRPr/>
            </a:pPr>
            <a:endParaRPr lang="en-US" altLang="en-US" dirty="0" smtClean="0"/>
          </a:p>
          <a:p>
            <a:pPr marL="0" indent="0" algn="l" eaLnBrk="1" hangingPunct="1">
              <a:buFontTx/>
              <a:buNone/>
              <a:defRPr/>
            </a:pPr>
            <a:endParaRPr lang="en-US" altLang="en-US" dirty="0" smtClean="0"/>
          </a:p>
          <a:p>
            <a:pPr marL="0" indent="0" algn="l" eaLnBrk="1" hangingPunct="1">
              <a:buFontTx/>
              <a:buNone/>
              <a:defRPr/>
            </a:pPr>
            <a:endParaRPr lang="en-US" altLang="en-US" dirty="0" smtClean="0"/>
          </a:p>
          <a:p>
            <a:pPr algn="l">
              <a:defRPr/>
            </a:pPr>
            <a:endParaRPr lang="en-GB" altLang="en-US" dirty="0" smtClean="0"/>
          </a:p>
        </p:txBody>
      </p:sp>
    </p:spTree>
    <p:extLst>
      <p:ext uri="{BB962C8B-B14F-4D97-AF65-F5344CB8AC3E}">
        <p14:creationId xmlns:p14="http://schemas.microsoft.com/office/powerpoint/2010/main" val="6257221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762000" y="457200"/>
            <a:ext cx="8229600" cy="1143000"/>
          </a:xfrm>
        </p:spPr>
        <p:txBody>
          <a:bodyPr/>
          <a:lstStyle/>
          <a:p>
            <a:pPr algn="ctr"/>
            <a:r>
              <a:rPr lang="en-US" altLang="en-US" dirty="0" smtClean="0"/>
              <a:t>Workforce Dual Credit</a:t>
            </a:r>
          </a:p>
        </p:txBody>
      </p:sp>
      <p:sp>
        <p:nvSpPr>
          <p:cNvPr id="11267" name="Content Placeholder 2"/>
          <p:cNvSpPr>
            <a:spLocks noGrp="1"/>
          </p:cNvSpPr>
          <p:nvPr>
            <p:ph idx="1"/>
          </p:nvPr>
        </p:nvSpPr>
        <p:spPr>
          <a:xfrm>
            <a:off x="685800" y="1600200"/>
            <a:ext cx="8153400" cy="4525963"/>
          </a:xfrm>
        </p:spPr>
        <p:txBody>
          <a:bodyPr/>
          <a:lstStyle/>
          <a:p>
            <a:pPr algn="l"/>
            <a:r>
              <a:rPr lang="en-US" altLang="en-US" dirty="0" smtClean="0"/>
              <a:t>Examples: Cosmetology, Welding, CNA and EMSP</a:t>
            </a:r>
          </a:p>
          <a:p>
            <a:pPr algn="l"/>
            <a:r>
              <a:rPr lang="en-US" altLang="en-US" dirty="0" smtClean="0"/>
              <a:t>TSI Restricted or Waived	</a:t>
            </a:r>
          </a:p>
          <a:p>
            <a:pPr algn="l"/>
            <a:r>
              <a:rPr lang="en-US" altLang="en-US" dirty="0" smtClean="0"/>
              <a:t>Certificate Programs ≤ 42 credit hours are TSI waived</a:t>
            </a:r>
          </a:p>
        </p:txBody>
      </p:sp>
    </p:spTree>
    <p:extLst>
      <p:ext uri="{BB962C8B-B14F-4D97-AF65-F5344CB8AC3E}">
        <p14:creationId xmlns:p14="http://schemas.microsoft.com/office/powerpoint/2010/main" val="7529109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04800" y="381000"/>
            <a:ext cx="8229600" cy="1143000"/>
          </a:xfrm>
        </p:spPr>
        <p:txBody>
          <a:bodyPr/>
          <a:lstStyle/>
          <a:p>
            <a:pPr algn="ctr"/>
            <a:r>
              <a:rPr lang="en-GB" altLang="en-US" dirty="0" smtClean="0"/>
              <a:t>College Board TSI Information</a:t>
            </a:r>
          </a:p>
        </p:txBody>
      </p:sp>
      <p:sp>
        <p:nvSpPr>
          <p:cNvPr id="13315" name="Content Placeholder 2"/>
          <p:cNvSpPr>
            <a:spLocks noGrp="1"/>
          </p:cNvSpPr>
          <p:nvPr>
            <p:ph idx="1"/>
          </p:nvPr>
        </p:nvSpPr>
        <p:spPr>
          <a:xfrm>
            <a:off x="533400" y="1643063"/>
            <a:ext cx="8067675" cy="4770437"/>
          </a:xfrm>
        </p:spPr>
        <p:txBody>
          <a:bodyPr/>
          <a:lstStyle/>
          <a:p>
            <a:pPr marL="0" indent="0" algn="l" eaLnBrk="1" hangingPunct="1">
              <a:buFontTx/>
              <a:buNone/>
              <a:defRPr/>
            </a:pPr>
            <a:r>
              <a:rPr lang="en-US" altLang="en-US" b="1" dirty="0" smtClean="0">
                <a:hlinkClick r:id="rId3"/>
              </a:rPr>
              <a:t>http://accuplacer.collegeboard.org/students/prepare-for-accuplacer</a:t>
            </a:r>
            <a:endParaRPr lang="en-US" altLang="en-US" b="1" dirty="0" smtClean="0"/>
          </a:p>
          <a:p>
            <a:pPr algn="l" eaLnBrk="1" hangingPunct="1">
              <a:defRPr/>
            </a:pPr>
            <a:r>
              <a:rPr lang="en-US" altLang="en-US" dirty="0" smtClean="0"/>
              <a:t> Free TSI Sample Questions</a:t>
            </a:r>
          </a:p>
          <a:p>
            <a:pPr algn="l" eaLnBrk="1" hangingPunct="1">
              <a:defRPr/>
            </a:pPr>
            <a:r>
              <a:rPr lang="en-US" altLang="en-US" dirty="0"/>
              <a:t> </a:t>
            </a:r>
            <a:r>
              <a:rPr lang="en-US" altLang="en-US" dirty="0" smtClean="0"/>
              <a:t>Free TSI Sample Essays</a:t>
            </a:r>
          </a:p>
          <a:p>
            <a:pPr algn="l" eaLnBrk="1" hangingPunct="1">
              <a:defRPr/>
            </a:pPr>
            <a:r>
              <a:rPr lang="en-US" altLang="en-US" dirty="0"/>
              <a:t> </a:t>
            </a:r>
            <a:r>
              <a:rPr lang="en-US" altLang="en-US" dirty="0" smtClean="0"/>
              <a:t>I-Phone App $1.99</a:t>
            </a:r>
          </a:p>
          <a:p>
            <a:pPr algn="l" eaLnBrk="1" hangingPunct="1">
              <a:defRPr/>
            </a:pPr>
            <a:r>
              <a:rPr lang="en-US" altLang="en-US" dirty="0"/>
              <a:t> </a:t>
            </a:r>
            <a:r>
              <a:rPr lang="en-US" altLang="en-US" dirty="0" smtClean="0"/>
              <a:t>Web-based Study App $2.99</a:t>
            </a:r>
          </a:p>
          <a:p>
            <a:pPr marL="0" indent="0" algn="l" eaLnBrk="1" hangingPunct="1">
              <a:buFontTx/>
              <a:buNone/>
              <a:defRPr/>
            </a:pPr>
            <a:endParaRPr lang="en-US" altLang="en-US" dirty="0" smtClean="0"/>
          </a:p>
          <a:p>
            <a:pPr marL="0" indent="0" algn="l" eaLnBrk="1" hangingPunct="1">
              <a:buFontTx/>
              <a:buNone/>
              <a:defRPr/>
            </a:pPr>
            <a:endParaRPr lang="en-US" altLang="en-US" dirty="0" smtClean="0"/>
          </a:p>
          <a:p>
            <a:pPr marL="0" indent="0" algn="l" eaLnBrk="1" hangingPunct="1">
              <a:buFontTx/>
              <a:buNone/>
              <a:defRPr/>
            </a:pPr>
            <a:endParaRPr lang="en-US" altLang="en-US" dirty="0" smtClean="0"/>
          </a:p>
          <a:p>
            <a:pPr algn="l">
              <a:defRPr/>
            </a:pPr>
            <a:endParaRPr lang="en-GB" altLang="en-US" dirty="0" smtClean="0"/>
          </a:p>
        </p:txBody>
      </p:sp>
    </p:spTree>
    <p:extLst>
      <p:ext uri="{BB962C8B-B14F-4D97-AF65-F5344CB8AC3E}">
        <p14:creationId xmlns:p14="http://schemas.microsoft.com/office/powerpoint/2010/main" val="21225261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normAutofit fontScale="90000"/>
          </a:bodyPr>
          <a:lstStyle/>
          <a:p>
            <a:r>
              <a:rPr lang="en-US" dirty="0" smtClean="0"/>
              <a:t>Using TSI to determine College Prep Course needs…</a:t>
            </a:r>
            <a:endParaRPr lang="en-US" dirty="0"/>
          </a:p>
        </p:txBody>
      </p:sp>
      <p:sp>
        <p:nvSpPr>
          <p:cNvPr id="3" name="Content Placeholder 2"/>
          <p:cNvSpPr>
            <a:spLocks noGrp="1"/>
          </p:cNvSpPr>
          <p:nvPr>
            <p:ph idx="1"/>
          </p:nvPr>
        </p:nvSpPr>
        <p:spPr>
          <a:xfrm>
            <a:off x="457200" y="2133600"/>
            <a:ext cx="8229600" cy="4389120"/>
          </a:xfrm>
        </p:spPr>
        <p:txBody>
          <a:bodyPr/>
          <a:lstStyle/>
          <a:p>
            <a:r>
              <a:rPr lang="en-US" dirty="0" smtClean="0"/>
              <a:t>HB 5 Requirement</a:t>
            </a:r>
            <a:endParaRPr lang="en-US" dirty="0"/>
          </a:p>
        </p:txBody>
      </p:sp>
    </p:spTree>
    <p:extLst>
      <p:ext uri="{BB962C8B-B14F-4D97-AF65-F5344CB8AC3E}">
        <p14:creationId xmlns:p14="http://schemas.microsoft.com/office/powerpoint/2010/main" val="2868751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College Preparatory Course Rule</a:t>
            </a:r>
            <a:br>
              <a:rPr lang="en-US" sz="4000" dirty="0" smtClean="0"/>
            </a:br>
            <a:r>
              <a:rPr lang="en-US" sz="1400" dirty="0" smtClean="0"/>
              <a:t>(Proposed May 16, 2014)</a:t>
            </a:r>
            <a:endParaRPr lang="en-US" sz="4000" dirty="0"/>
          </a:p>
        </p:txBody>
      </p:sp>
      <p:sp>
        <p:nvSpPr>
          <p:cNvPr id="3" name="Content Placeholder 2"/>
          <p:cNvSpPr>
            <a:spLocks noGrp="1"/>
          </p:cNvSpPr>
          <p:nvPr>
            <p:ph idx="1"/>
          </p:nvPr>
        </p:nvSpPr>
        <p:spPr/>
        <p:txBody>
          <a:bodyPr>
            <a:normAutofit lnSpcReduction="10000"/>
          </a:bodyPr>
          <a:lstStyle/>
          <a:p>
            <a:pPr marL="0" indent="0">
              <a:buNone/>
            </a:pPr>
            <a:r>
              <a:rPr lang="en-US" dirty="0" smtClean="0"/>
              <a:t>A student who successfully completes a college preparatory course under Texas Education Code §28.014 is </a:t>
            </a:r>
            <a:r>
              <a:rPr lang="en-US" b="1" dirty="0" smtClean="0">
                <a:solidFill>
                  <a:srgbClr val="FF0000"/>
                </a:solidFill>
              </a:rPr>
              <a:t>exempt for a period of twelve (12) months from the date of high school graduation with respect to the content area of the course</a:t>
            </a:r>
            <a:r>
              <a:rPr lang="en-US" dirty="0" smtClean="0"/>
              <a:t>.  </a:t>
            </a:r>
            <a:r>
              <a:rPr lang="en-US" b="1" dirty="0" smtClean="0">
                <a:solidFill>
                  <a:srgbClr val="0070C0"/>
                </a:solidFill>
              </a:rPr>
              <a:t>This exemption applies only at the institution of higher education that partners with the school district in which the student is enrolled to provide the course.</a:t>
            </a:r>
            <a:r>
              <a:rPr lang="en-US" dirty="0" smtClean="0"/>
              <a:t>  Additionally, an institution of higher education may enter into a Memorandum of Understanding with a partnering institution of higher education to accept the exemption for the college preparatory course.</a:t>
            </a:r>
            <a:endParaRPr lang="en-US" dirty="0"/>
          </a:p>
        </p:txBody>
      </p:sp>
    </p:spTree>
    <p:extLst>
      <p:ext uri="{BB962C8B-B14F-4D97-AF65-F5344CB8AC3E}">
        <p14:creationId xmlns:p14="http://schemas.microsoft.com/office/powerpoint/2010/main" val="2908438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704088"/>
          </a:xfrm>
        </p:spPr>
        <p:txBody>
          <a:bodyPr>
            <a:normAutofit fontScale="90000"/>
          </a:bodyPr>
          <a:lstStyle/>
          <a:p>
            <a:r>
              <a:rPr lang="en-US" dirty="0" smtClean="0"/>
              <a:t>MOU Requirements:</a:t>
            </a:r>
            <a:br>
              <a:rPr lang="en-US" dirty="0" smtClean="0"/>
            </a:br>
            <a:r>
              <a:rPr lang="en-US" dirty="0"/>
              <a:t/>
            </a:r>
            <a:br>
              <a:rPr lang="en-US" dirty="0"/>
            </a:br>
            <a:r>
              <a:rPr lang="en-US" sz="4000" b="1" dirty="0"/>
              <a:t>	Student Eligibility Requirements</a:t>
            </a:r>
            <a:endParaRPr lang="en-US" sz="3600" dirty="0"/>
          </a:p>
        </p:txBody>
      </p:sp>
      <p:sp>
        <p:nvSpPr>
          <p:cNvPr id="3" name="Content Placeholder 2"/>
          <p:cNvSpPr>
            <a:spLocks noGrp="1"/>
          </p:cNvSpPr>
          <p:nvPr>
            <p:ph idx="1"/>
          </p:nvPr>
        </p:nvSpPr>
        <p:spPr>
          <a:xfrm>
            <a:off x="457200" y="2286000"/>
            <a:ext cx="8229600" cy="4038600"/>
          </a:xfrm>
        </p:spPr>
        <p:txBody>
          <a:bodyPr/>
          <a:lstStyle/>
          <a:p>
            <a:r>
              <a:rPr lang="en-US" dirty="0" smtClean="0"/>
              <a:t>To </a:t>
            </a:r>
            <a:r>
              <a:rPr lang="en-US" dirty="0"/>
              <a:t>be eligible for enrollment in a college preparatory mathematics and/or English language arts course the student did not meet Texas Success Initiative (TSI) Exemption standards as defined </a:t>
            </a:r>
            <a:r>
              <a:rPr lang="en-US" b="1" dirty="0"/>
              <a:t> </a:t>
            </a:r>
            <a:r>
              <a:rPr lang="en-US" dirty="0"/>
              <a:t>in TAC19.1.4D Rule §4.85 and in TEC Sec. 28.014.</a:t>
            </a:r>
          </a:p>
          <a:p>
            <a:endParaRPr lang="en-US" dirty="0"/>
          </a:p>
        </p:txBody>
      </p:sp>
    </p:spTree>
    <p:extLst>
      <p:ext uri="{BB962C8B-B14F-4D97-AF65-F5344CB8AC3E}">
        <p14:creationId xmlns:p14="http://schemas.microsoft.com/office/powerpoint/2010/main" val="3891312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a:t>
            </a:r>
            <a:endParaRPr lang="en-US" dirty="0"/>
          </a:p>
        </p:txBody>
      </p:sp>
      <p:sp>
        <p:nvSpPr>
          <p:cNvPr id="3" name="Content Placeholder 2"/>
          <p:cNvSpPr>
            <a:spLocks noGrp="1"/>
          </p:cNvSpPr>
          <p:nvPr>
            <p:ph idx="1"/>
          </p:nvPr>
        </p:nvSpPr>
        <p:spPr/>
        <p:txBody>
          <a:bodyPr/>
          <a:lstStyle/>
          <a:p>
            <a:r>
              <a:rPr lang="en-US" dirty="0" smtClean="0"/>
              <a:t>Students in Dual Credit</a:t>
            </a:r>
          </a:p>
          <a:p>
            <a:r>
              <a:rPr lang="en-US" dirty="0" smtClean="0"/>
              <a:t>Students that take Developmental Ed Classes</a:t>
            </a:r>
            <a:endParaRPr lang="en-US" dirty="0"/>
          </a:p>
        </p:txBody>
      </p:sp>
    </p:spTree>
    <p:extLst>
      <p:ext uri="{BB962C8B-B14F-4D97-AF65-F5344CB8AC3E}">
        <p14:creationId xmlns:p14="http://schemas.microsoft.com/office/powerpoint/2010/main" val="3134369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704088"/>
          </a:xfrm>
        </p:spPr>
        <p:txBody>
          <a:bodyPr>
            <a:normAutofit fontScale="90000"/>
          </a:bodyPr>
          <a:lstStyle/>
          <a:p>
            <a:r>
              <a:rPr lang="en-US" dirty="0"/>
              <a:t/>
            </a:r>
            <a:br>
              <a:rPr lang="en-US" dirty="0"/>
            </a:br>
            <a:r>
              <a:rPr lang="en-US" sz="4000" b="1" dirty="0"/>
              <a:t>	</a:t>
            </a:r>
            <a:r>
              <a:rPr lang="en-US" sz="4000" b="1" dirty="0" smtClean="0"/>
              <a:t>School District MOU’s</a:t>
            </a:r>
            <a:endParaRPr lang="en-US" dirty="0"/>
          </a:p>
        </p:txBody>
      </p:sp>
      <p:sp>
        <p:nvSpPr>
          <p:cNvPr id="3" name="Content Placeholder 2"/>
          <p:cNvSpPr>
            <a:spLocks noGrp="1"/>
          </p:cNvSpPr>
          <p:nvPr>
            <p:ph idx="1"/>
          </p:nvPr>
        </p:nvSpPr>
        <p:spPr/>
        <p:txBody>
          <a:bodyPr/>
          <a:lstStyle/>
          <a:p>
            <a:pPr marL="0" indent="0">
              <a:buNone/>
            </a:pPr>
            <a:endParaRPr lang="en-US" dirty="0"/>
          </a:p>
          <a:p>
            <a:r>
              <a:rPr lang="en-US" dirty="0" smtClean="0"/>
              <a:t>MOU’s for teaching these college preparatory courses have been distributed to school districts.  </a:t>
            </a:r>
          </a:p>
          <a:p>
            <a:r>
              <a:rPr lang="en-US" dirty="0" smtClean="0"/>
              <a:t>Districts need to sign &amp; return MOU which specifies SPC requirements for students to gain successful completion in the courses.</a:t>
            </a:r>
          </a:p>
          <a:p>
            <a:pPr marL="0" indent="0">
              <a:buNone/>
            </a:pPr>
            <a:endParaRPr lang="en-US" dirty="0"/>
          </a:p>
        </p:txBody>
      </p:sp>
    </p:spTree>
    <p:extLst>
      <p:ext uri="{BB962C8B-B14F-4D97-AF65-F5344CB8AC3E}">
        <p14:creationId xmlns:p14="http://schemas.microsoft.com/office/powerpoint/2010/main" val="2484614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	Location, Size and Student Composition of Classes</a:t>
            </a:r>
            <a:endParaRPr lang="en-US" sz="4000" dirty="0"/>
          </a:p>
        </p:txBody>
      </p:sp>
      <p:sp>
        <p:nvSpPr>
          <p:cNvPr id="3" name="Content Placeholder 2"/>
          <p:cNvSpPr>
            <a:spLocks noGrp="1"/>
          </p:cNvSpPr>
          <p:nvPr>
            <p:ph idx="1"/>
          </p:nvPr>
        </p:nvSpPr>
        <p:spPr/>
        <p:txBody>
          <a:bodyPr/>
          <a:lstStyle/>
          <a:p>
            <a:pPr marL="0" indent="0">
              <a:buNone/>
            </a:pPr>
            <a:endParaRPr lang="en-US" dirty="0"/>
          </a:p>
          <a:p>
            <a:r>
              <a:rPr lang="en-US" dirty="0"/>
              <a:t>Courses will be conducted at the high school with the high school administration being responsible for designating the instructor and the times for the courses to be taught on the campus.  </a:t>
            </a:r>
          </a:p>
          <a:p>
            <a:endParaRPr lang="en-US" dirty="0"/>
          </a:p>
        </p:txBody>
      </p:sp>
    </p:spTree>
    <p:extLst>
      <p:ext uri="{BB962C8B-B14F-4D97-AF65-F5344CB8AC3E}">
        <p14:creationId xmlns:p14="http://schemas.microsoft.com/office/powerpoint/2010/main" val="406656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What Does This All Mean?</a:t>
            </a:r>
          </a:p>
        </p:txBody>
      </p:sp>
      <p:sp>
        <p:nvSpPr>
          <p:cNvPr id="37891" name="Content Placeholder 2"/>
          <p:cNvSpPr>
            <a:spLocks noGrp="1"/>
          </p:cNvSpPr>
          <p:nvPr>
            <p:ph idx="1"/>
          </p:nvPr>
        </p:nvSpPr>
        <p:spPr/>
        <p:txBody>
          <a:bodyPr/>
          <a:lstStyle/>
          <a:p>
            <a:r>
              <a:rPr lang="en-US" altLang="en-US" smtClean="0"/>
              <a:t>Importance of Advising</a:t>
            </a:r>
          </a:p>
          <a:p>
            <a:pPr lvl="1"/>
            <a:r>
              <a:rPr lang="en-US" altLang="en-US" smtClean="0"/>
              <a:t>Help Students Sequence Courses due to semester course hour limits</a:t>
            </a:r>
          </a:p>
          <a:p>
            <a:pPr lvl="1"/>
            <a:r>
              <a:rPr lang="en-US" altLang="en-US" smtClean="0"/>
              <a:t>Help Students Choose Appropriate Courses</a:t>
            </a:r>
          </a:p>
          <a:p>
            <a:pPr lvl="1"/>
            <a:r>
              <a:rPr lang="en-US" altLang="en-US" smtClean="0"/>
              <a:t>Get Students TSI Compliance Early </a:t>
            </a:r>
          </a:p>
        </p:txBody>
      </p:sp>
    </p:spTree>
    <p:extLst>
      <p:ext uri="{BB962C8B-B14F-4D97-AF65-F5344CB8AC3E}">
        <p14:creationId xmlns:p14="http://schemas.microsoft.com/office/powerpoint/2010/main" val="20191905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on Accountability…</a:t>
            </a:r>
            <a:endParaRPr lang="en-US" dirty="0"/>
          </a:p>
        </p:txBody>
      </p:sp>
      <p:sp>
        <p:nvSpPr>
          <p:cNvPr id="3" name="Content Placeholder 2"/>
          <p:cNvSpPr>
            <a:spLocks noGrp="1"/>
          </p:cNvSpPr>
          <p:nvPr>
            <p:ph idx="1"/>
          </p:nvPr>
        </p:nvSpPr>
        <p:spPr/>
        <p:txBody>
          <a:bodyPr/>
          <a:lstStyle/>
          <a:p>
            <a:r>
              <a:rPr lang="en-US" dirty="0" smtClean="0"/>
              <a:t>Index 4	College Readiness Indicator</a:t>
            </a:r>
          </a:p>
          <a:p>
            <a:pPr marL="0" indent="0">
              <a:buNone/>
            </a:pPr>
            <a:endParaRPr lang="en-US" dirty="0" smtClean="0"/>
          </a:p>
          <a:p>
            <a:pPr lvl="1"/>
            <a:r>
              <a:rPr lang="en-US" dirty="0" smtClean="0"/>
              <a:t>2014-2015	TAKS Scores of 2013-2014 Seniors</a:t>
            </a:r>
          </a:p>
          <a:p>
            <a:pPr lvl="1"/>
            <a:r>
              <a:rPr lang="en-US" dirty="0" smtClean="0"/>
              <a:t>2015-2016	ACT/SAT, TSI, STAAR*</a:t>
            </a:r>
            <a:endParaRPr lang="en-US" dirty="0"/>
          </a:p>
        </p:txBody>
      </p:sp>
    </p:spTree>
    <p:extLst>
      <p:ext uri="{BB962C8B-B14F-4D97-AF65-F5344CB8AC3E}">
        <p14:creationId xmlns:p14="http://schemas.microsoft.com/office/powerpoint/2010/main" val="676208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smtClean="0"/>
              <a:t>Readiness vs. Eligibility</a:t>
            </a:r>
          </a:p>
        </p:txBody>
      </p:sp>
      <p:sp>
        <p:nvSpPr>
          <p:cNvPr id="50179" name="Content Placeholder 2"/>
          <p:cNvSpPr>
            <a:spLocks noGrp="1"/>
          </p:cNvSpPr>
          <p:nvPr>
            <p:ph idx="1"/>
          </p:nvPr>
        </p:nvSpPr>
        <p:spPr>
          <a:xfrm>
            <a:off x="457200" y="1795463"/>
            <a:ext cx="8229600" cy="4819780"/>
          </a:xfrm>
        </p:spPr>
        <p:txBody>
          <a:bodyPr>
            <a:noAutofit/>
          </a:bodyPr>
          <a:lstStyle/>
          <a:p>
            <a:pPr>
              <a:spcAft>
                <a:spcPts val="600"/>
              </a:spcAft>
            </a:pPr>
            <a:r>
              <a:rPr lang="en-US" sz="2800" dirty="0" smtClean="0"/>
              <a:t>More students are going to college than ever before and this trend is likely to continue</a:t>
            </a:r>
          </a:p>
          <a:p>
            <a:pPr>
              <a:spcAft>
                <a:spcPts val="600"/>
              </a:spcAft>
            </a:pPr>
            <a:r>
              <a:rPr lang="en-US" sz="2800" dirty="0" smtClean="0"/>
              <a:t>Two-year colleges have seen a noticeable enrollment increase</a:t>
            </a:r>
          </a:p>
          <a:p>
            <a:pPr>
              <a:spcAft>
                <a:spcPts val="600"/>
              </a:spcAft>
            </a:pPr>
            <a:r>
              <a:rPr lang="en-US" sz="2800" dirty="0" smtClean="0"/>
              <a:t>Readiness and eligibility are two different goals</a:t>
            </a:r>
          </a:p>
          <a:p>
            <a:pPr marL="7937" indent="0">
              <a:spcAft>
                <a:spcPts val="600"/>
              </a:spcAft>
              <a:buNone/>
            </a:pPr>
            <a:endParaRPr lang="en-US" sz="2800" dirty="0" smtClean="0"/>
          </a:p>
          <a:p>
            <a:pPr marL="7937" indent="0">
              <a:buNone/>
            </a:pPr>
            <a:endParaRPr lang="en-US" dirty="0" smtClean="0"/>
          </a:p>
        </p:txBody>
      </p:sp>
      <p:sp>
        <p:nvSpPr>
          <p:cNvPr id="6" name="Footer Placeholder 3"/>
          <p:cNvSpPr txBox="1">
            <a:spLocks/>
          </p:cNvSpPr>
          <p:nvPr/>
        </p:nvSpPr>
        <p:spPr>
          <a:xfrm>
            <a:off x="0" y="6487062"/>
            <a:ext cx="91440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tint val="75000"/>
                  </a:schemeClr>
                </a:solidFill>
              </a:rPr>
              <a:t>© 2012 Texas College &amp; Career Readiness Center </a:t>
            </a:r>
          </a:p>
        </p:txBody>
      </p:sp>
      <p:sp>
        <p:nvSpPr>
          <p:cNvPr id="2" name="Slide Number Placeholder 1"/>
          <p:cNvSpPr>
            <a:spLocks noGrp="1"/>
          </p:cNvSpPr>
          <p:nvPr>
            <p:ph type="sldNum" sz="quarter" idx="12"/>
          </p:nvPr>
        </p:nvSpPr>
        <p:spPr/>
        <p:txBody>
          <a:bodyPr/>
          <a:lstStyle/>
          <a:p>
            <a:fld id="{E6BFDDC8-69DC-0147-A14D-12FFC6DE4927}" type="slidenum">
              <a:rPr lang="en-US" smtClean="0"/>
              <a:pPr/>
              <a:t>34</a:t>
            </a:fld>
            <a:endParaRPr lang="en-US"/>
          </a:p>
        </p:txBody>
      </p:sp>
    </p:spTree>
    <p:extLst>
      <p:ext uri="{BB962C8B-B14F-4D97-AF65-F5344CB8AC3E}">
        <p14:creationId xmlns:p14="http://schemas.microsoft.com/office/powerpoint/2010/main" val="5339222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7924800" cy="1143000"/>
          </a:xfrm>
        </p:spPr>
        <p:txBody>
          <a:bodyPr>
            <a:noAutofit/>
          </a:bodyPr>
          <a:lstStyle/>
          <a:p>
            <a:r>
              <a:rPr lang="en-US" sz="4000" dirty="0" smtClean="0"/>
              <a:t>Texas Statewide Postsecondary Enrollment by Institution</a:t>
            </a:r>
            <a:br>
              <a:rPr lang="en-US" sz="4000" dirty="0" smtClean="0"/>
            </a:br>
            <a:r>
              <a:rPr lang="en-US" sz="2400" dirty="0" smtClean="0"/>
              <a:t>(2006-2010)</a:t>
            </a:r>
            <a:endParaRPr lang="en-US" sz="2400" dirty="0"/>
          </a:p>
        </p:txBody>
      </p:sp>
      <p:sp>
        <p:nvSpPr>
          <p:cNvPr id="6" name="Rectangle 5"/>
          <p:cNvSpPr/>
          <p:nvPr/>
        </p:nvSpPr>
        <p:spPr>
          <a:xfrm>
            <a:off x="0" y="6396808"/>
            <a:ext cx="9144000" cy="276999"/>
          </a:xfrm>
          <a:prstGeom prst="rect">
            <a:avLst/>
          </a:prstGeom>
        </p:spPr>
        <p:txBody>
          <a:bodyPr wrap="square">
            <a:spAutoFit/>
          </a:bodyPr>
          <a:lstStyle/>
          <a:p>
            <a:pPr algn="ctr"/>
            <a:r>
              <a:rPr lang="en-US" sz="1000" dirty="0" smtClean="0">
                <a:latin typeface="Arial"/>
                <a:cs typeface="Arial"/>
              </a:rPr>
              <a:t>Source: THECB. (2011). Texas higher education: Statewide longitudinal enrollment</a:t>
            </a:r>
            <a:r>
              <a:rPr lang="en-US" sz="1200" dirty="0" smtClean="0"/>
              <a:t>.  </a:t>
            </a:r>
            <a:endParaRPr lang="en-US" sz="1200" dirty="0"/>
          </a:p>
        </p:txBody>
      </p:sp>
      <p:graphicFrame>
        <p:nvGraphicFramePr>
          <p:cNvPr id="7" name="Chart 6"/>
          <p:cNvGraphicFramePr>
            <a:graphicFrameLocks/>
          </p:cNvGraphicFramePr>
          <p:nvPr>
            <p:extLst>
              <p:ext uri="{D42A27DB-BD31-4B8C-83A1-F6EECF244321}">
                <p14:modId xmlns:p14="http://schemas.microsoft.com/office/powerpoint/2010/main" val="3646609096"/>
              </p:ext>
            </p:extLst>
          </p:nvPr>
        </p:nvGraphicFramePr>
        <p:xfrm>
          <a:off x="1062318" y="1966167"/>
          <a:ext cx="7549797" cy="427526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062318" y="6150587"/>
            <a:ext cx="4913263" cy="246221"/>
          </a:xfrm>
          <a:prstGeom prst="rect">
            <a:avLst/>
          </a:prstGeom>
          <a:noFill/>
        </p:spPr>
        <p:txBody>
          <a:bodyPr wrap="square" rtlCol="0">
            <a:spAutoFit/>
          </a:bodyPr>
          <a:lstStyle/>
          <a:p>
            <a:r>
              <a:rPr lang="en-US" sz="1000" dirty="0" smtClean="0">
                <a:latin typeface="Arial"/>
                <a:cs typeface="Arial"/>
              </a:rPr>
              <a:t>*Headcount only includes students enrolled in credit-bearing classes</a:t>
            </a:r>
            <a:endParaRPr lang="en-US" sz="1000" dirty="0">
              <a:latin typeface="Arial"/>
              <a:cs typeface="Arial"/>
            </a:endParaRPr>
          </a:p>
        </p:txBody>
      </p:sp>
      <p:sp>
        <p:nvSpPr>
          <p:cNvPr id="8" name="Footer Placeholder 3"/>
          <p:cNvSpPr>
            <a:spLocks noGrp="1"/>
          </p:cNvSpPr>
          <p:nvPr>
            <p:ph type="ftr" sz="quarter" idx="11"/>
          </p:nvPr>
        </p:nvSpPr>
        <p:spPr>
          <a:xfrm>
            <a:off x="0" y="6564336"/>
            <a:ext cx="9144000" cy="365125"/>
          </a:xfrm>
        </p:spPr>
        <p:txBody>
          <a:bodyPr/>
          <a:lstStyle/>
          <a:p>
            <a:r>
              <a:rPr lang="en-US" dirty="0" smtClean="0"/>
              <a:t>© 2012 Texas College &amp; Career Readiness Center </a:t>
            </a:r>
            <a:endParaRPr lang="en-US" dirty="0"/>
          </a:p>
        </p:txBody>
      </p:sp>
      <p:sp>
        <p:nvSpPr>
          <p:cNvPr id="5" name="Slide Number Placeholder 4"/>
          <p:cNvSpPr>
            <a:spLocks noGrp="1"/>
          </p:cNvSpPr>
          <p:nvPr>
            <p:ph type="sldNum" sz="quarter" idx="12"/>
          </p:nvPr>
        </p:nvSpPr>
        <p:spPr/>
        <p:txBody>
          <a:bodyPr/>
          <a:lstStyle/>
          <a:p>
            <a:fld id="{1163C79F-F27E-484E-B02C-AA930E51F10C}" type="slidenum">
              <a:rPr lang="en-US" smtClean="0"/>
              <a:pPr/>
              <a:t>35</a:t>
            </a:fld>
            <a:endParaRPr lang="en-US" dirty="0"/>
          </a:p>
        </p:txBody>
      </p:sp>
    </p:spTree>
    <p:extLst>
      <p:ext uri="{BB962C8B-B14F-4D97-AF65-F5344CB8AC3E}">
        <p14:creationId xmlns:p14="http://schemas.microsoft.com/office/powerpoint/2010/main" val="23562595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9144000" cy="1322387"/>
          </a:xfrm>
        </p:spPr>
        <p:txBody>
          <a:bodyPr/>
          <a:lstStyle/>
          <a:p>
            <a:r>
              <a:rPr lang="en-US" dirty="0"/>
              <a:t>A Need in Texas</a:t>
            </a:r>
          </a:p>
        </p:txBody>
      </p:sp>
      <p:sp>
        <p:nvSpPr>
          <p:cNvPr id="3" name="Content Placeholder 2"/>
          <p:cNvSpPr>
            <a:spLocks noGrp="1"/>
          </p:cNvSpPr>
          <p:nvPr>
            <p:ph idx="1"/>
          </p:nvPr>
        </p:nvSpPr>
        <p:spPr>
          <a:xfrm>
            <a:off x="457200" y="1828800"/>
            <a:ext cx="8229600" cy="4529138"/>
          </a:xfrm>
        </p:spPr>
        <p:txBody>
          <a:bodyPr>
            <a:normAutofit/>
          </a:bodyPr>
          <a:lstStyle/>
          <a:p>
            <a:pPr>
              <a:spcAft>
                <a:spcPts val="600"/>
              </a:spcAft>
            </a:pPr>
            <a:r>
              <a:rPr lang="en-US" sz="2800" dirty="0" smtClean="0"/>
              <a:t>What makes a student college and career ready? </a:t>
            </a:r>
          </a:p>
          <a:p>
            <a:pPr>
              <a:spcAft>
                <a:spcPts val="600"/>
              </a:spcAft>
            </a:pPr>
            <a:r>
              <a:rPr lang="en-US" sz="2800" dirty="0" smtClean="0"/>
              <a:t>Who are the students responsible for these increasing numbers?</a:t>
            </a:r>
          </a:p>
          <a:p>
            <a:pPr>
              <a:spcAft>
                <a:spcPts val="600"/>
              </a:spcAft>
            </a:pPr>
            <a:r>
              <a:rPr lang="en-US" sz="2800" dirty="0" smtClean="0"/>
              <a:t>How are they different than students of the past?</a:t>
            </a:r>
          </a:p>
          <a:p>
            <a:pPr>
              <a:spcAft>
                <a:spcPts val="600"/>
              </a:spcAft>
            </a:pPr>
            <a:r>
              <a:rPr lang="en-US" sz="2800" dirty="0" smtClean="0"/>
              <a:t>What are the needs of this new population?</a:t>
            </a:r>
            <a:endParaRPr lang="en-US" sz="2800" dirty="0"/>
          </a:p>
        </p:txBody>
      </p:sp>
      <p:sp>
        <p:nvSpPr>
          <p:cNvPr id="5" name="Footer Placeholder 3"/>
          <p:cNvSpPr txBox="1">
            <a:spLocks/>
          </p:cNvSpPr>
          <p:nvPr/>
        </p:nvSpPr>
        <p:spPr>
          <a:xfrm>
            <a:off x="0" y="6487062"/>
            <a:ext cx="91440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tint val="75000"/>
                  </a:schemeClr>
                </a:solidFill>
              </a:rPr>
              <a:t>© 2012 Texas College &amp; Career Readiness Center </a:t>
            </a:r>
          </a:p>
        </p:txBody>
      </p:sp>
      <p:sp>
        <p:nvSpPr>
          <p:cNvPr id="6" name="Slide Number Placeholder 5"/>
          <p:cNvSpPr>
            <a:spLocks noGrp="1"/>
          </p:cNvSpPr>
          <p:nvPr>
            <p:ph type="sldNum" sz="quarter" idx="12"/>
          </p:nvPr>
        </p:nvSpPr>
        <p:spPr/>
        <p:txBody>
          <a:bodyPr/>
          <a:lstStyle/>
          <a:p>
            <a:fld id="{E6BFDDC8-69DC-0147-A14D-12FFC6DE4927}" type="slidenum">
              <a:rPr lang="en-US" smtClean="0"/>
              <a:pPr/>
              <a:t>36</a:t>
            </a:fld>
            <a:endParaRPr lang="en-US"/>
          </a:p>
        </p:txBody>
      </p:sp>
    </p:spTree>
    <p:extLst>
      <p:ext uri="{BB962C8B-B14F-4D97-AF65-F5344CB8AC3E}">
        <p14:creationId xmlns:p14="http://schemas.microsoft.com/office/powerpoint/2010/main" val="11732271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222" y="972215"/>
            <a:ext cx="8229600" cy="858021"/>
          </a:xfrm>
        </p:spPr>
        <p:txBody>
          <a:bodyPr>
            <a:noAutofit/>
          </a:bodyPr>
          <a:lstStyle/>
          <a:p>
            <a:r>
              <a:rPr lang="en-US" dirty="0"/>
              <a:t>Of 100 9</a:t>
            </a:r>
            <a:r>
              <a:rPr lang="en-US" baseline="30000" dirty="0"/>
              <a:t>th</a:t>
            </a:r>
            <a:r>
              <a:rPr lang="en-US" dirty="0"/>
              <a:t> graders, how many… </a:t>
            </a:r>
            <a:br>
              <a:rPr lang="en-US" dirty="0"/>
            </a:br>
            <a:endParaRPr lang="en-US" dirty="0"/>
          </a:p>
        </p:txBody>
      </p:sp>
      <p:sp>
        <p:nvSpPr>
          <p:cNvPr id="8" name="Rectangle 13"/>
          <p:cNvSpPr>
            <a:spLocks noChangeArrowheads="1"/>
          </p:cNvSpPr>
          <p:nvPr/>
        </p:nvSpPr>
        <p:spPr bwMode="auto">
          <a:xfrm>
            <a:off x="0" y="6078360"/>
            <a:ext cx="9144000" cy="442993"/>
          </a:xfrm>
          <a:prstGeom prst="rect">
            <a:avLst/>
          </a:prstGeom>
          <a:solidFill>
            <a:schemeClr val="bg1"/>
          </a:solidFill>
          <a:ln>
            <a:noFill/>
          </a:ln>
        </p:spPr>
        <p:txBody>
          <a:bodyPr/>
          <a:lstStyle/>
          <a:p>
            <a:pPr algn="ctr">
              <a:defRPr/>
            </a:pPr>
            <a:r>
              <a:rPr lang="en-US" sz="900" dirty="0" smtClean="0">
                <a:solidFill>
                  <a:srgbClr val="000000"/>
                </a:solidFill>
                <a:latin typeface="Arial"/>
                <a:ea typeface="Osaka" charset="0"/>
                <a:cs typeface="Arial"/>
              </a:rPr>
              <a:t>Source: NCES – Common Core Data, IPEDS Residency and Migration Survey, IPEDS Enrollment Survey, IPEDS Graduation Rate Survey (2008)</a:t>
            </a:r>
            <a:endParaRPr lang="en-US" sz="900" dirty="0">
              <a:solidFill>
                <a:srgbClr val="000000"/>
              </a:solidFill>
              <a:latin typeface="Arial"/>
              <a:ea typeface="Osaka" charset="0"/>
              <a:cs typeface="Arial"/>
            </a:endParaRPr>
          </a:p>
        </p:txBody>
      </p:sp>
      <p:sp>
        <p:nvSpPr>
          <p:cNvPr id="9" name="TextBox 8"/>
          <p:cNvSpPr txBox="1"/>
          <p:nvPr/>
        </p:nvSpPr>
        <p:spPr>
          <a:xfrm>
            <a:off x="5599546" y="1401226"/>
            <a:ext cx="3087255" cy="4618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1800" dirty="0"/>
          </a:p>
        </p:txBody>
      </p:sp>
      <p:graphicFrame>
        <p:nvGraphicFramePr>
          <p:cNvPr id="10" name="Chart 9"/>
          <p:cNvGraphicFramePr/>
          <p:nvPr>
            <p:extLst>
              <p:ext uri="{D42A27DB-BD31-4B8C-83A1-F6EECF244321}">
                <p14:modId xmlns:p14="http://schemas.microsoft.com/office/powerpoint/2010/main" val="1660034342"/>
              </p:ext>
            </p:extLst>
          </p:nvPr>
        </p:nvGraphicFramePr>
        <p:xfrm>
          <a:off x="771095" y="1020241"/>
          <a:ext cx="7767652" cy="5058119"/>
        </p:xfrm>
        <a:graphic>
          <a:graphicData uri="http://schemas.openxmlformats.org/drawingml/2006/chart">
            <c:chart xmlns:c="http://schemas.openxmlformats.org/drawingml/2006/chart" xmlns:r="http://schemas.openxmlformats.org/officeDocument/2006/relationships" r:id="rId3"/>
          </a:graphicData>
        </a:graphic>
      </p:graphicFrame>
      <p:sp>
        <p:nvSpPr>
          <p:cNvPr id="7"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4" name="Slide Number Placeholder 3"/>
          <p:cNvSpPr>
            <a:spLocks noGrp="1"/>
          </p:cNvSpPr>
          <p:nvPr>
            <p:ph type="sldNum" sz="quarter" idx="12"/>
          </p:nvPr>
        </p:nvSpPr>
        <p:spPr/>
        <p:txBody>
          <a:bodyPr/>
          <a:lstStyle/>
          <a:p>
            <a:fld id="{1163C79F-F27E-484E-B02C-AA930E51F10C}" type="slidenum">
              <a:rPr lang="en-US" smtClean="0"/>
              <a:pPr/>
              <a:t>37</a:t>
            </a:fld>
            <a:endParaRPr lang="en-US"/>
          </a:p>
        </p:txBody>
      </p:sp>
    </p:spTree>
    <p:extLst>
      <p:ext uri="{BB962C8B-B14F-4D97-AF65-F5344CB8AC3E}">
        <p14:creationId xmlns:p14="http://schemas.microsoft.com/office/powerpoint/2010/main" val="4023150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2718655507"/>
              </p:ext>
            </p:extLst>
          </p:nvPr>
        </p:nvGraphicFramePr>
        <p:xfrm>
          <a:off x="964111" y="1546464"/>
          <a:ext cx="7221571" cy="499690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166688"/>
            <a:ext cx="9144000" cy="1322387"/>
          </a:xfrm>
        </p:spPr>
        <p:txBody>
          <a:bodyPr>
            <a:noAutofit/>
          </a:bodyPr>
          <a:lstStyle/>
          <a:p>
            <a:r>
              <a:rPr lang="en-US" sz="4300" dirty="0"/>
              <a:t>P</a:t>
            </a:r>
            <a:r>
              <a:rPr lang="en-US" sz="4300" dirty="0" smtClean="0"/>
              <a:t>ercentage </a:t>
            </a:r>
            <a:r>
              <a:rPr lang="en-US" sz="4300" dirty="0"/>
              <a:t>of A</a:t>
            </a:r>
            <a:r>
              <a:rPr lang="en-US" sz="4300" dirty="0" smtClean="0"/>
              <a:t>dults </a:t>
            </a:r>
            <a:r>
              <a:rPr lang="en-US" sz="4300" dirty="0"/>
              <a:t>with an Associates </a:t>
            </a:r>
            <a:r>
              <a:rPr lang="en-US" sz="4300" dirty="0" smtClean="0"/>
              <a:t>Degree </a:t>
            </a:r>
            <a:r>
              <a:rPr lang="en-US" sz="4300" dirty="0"/>
              <a:t>or </a:t>
            </a:r>
            <a:r>
              <a:rPr lang="en-US" sz="4300" dirty="0" smtClean="0"/>
              <a:t>Higher </a:t>
            </a:r>
            <a:r>
              <a:rPr lang="en-US" sz="4300" dirty="0"/>
              <a:t>by </a:t>
            </a:r>
            <a:r>
              <a:rPr lang="en-US" sz="4300" dirty="0" smtClean="0"/>
              <a:t>Age </a:t>
            </a:r>
            <a:endParaRPr lang="en-US" sz="4300" dirty="0"/>
          </a:p>
        </p:txBody>
      </p:sp>
      <p:sp>
        <p:nvSpPr>
          <p:cNvPr id="3" name="Rectangle 2"/>
          <p:cNvSpPr/>
          <p:nvPr/>
        </p:nvSpPr>
        <p:spPr>
          <a:xfrm>
            <a:off x="0" y="6457890"/>
            <a:ext cx="9143999" cy="246221"/>
          </a:xfrm>
          <a:prstGeom prst="rect">
            <a:avLst/>
          </a:prstGeom>
        </p:spPr>
        <p:txBody>
          <a:bodyPr wrap="square">
            <a:spAutoFit/>
          </a:bodyPr>
          <a:lstStyle/>
          <a:p>
            <a:r>
              <a:rPr lang="en-US" sz="1000" dirty="0" smtClean="0">
                <a:solidFill>
                  <a:prstClr val="black"/>
                </a:solidFill>
                <a:latin typeface="Arial"/>
                <a:cs typeface="Arial"/>
              </a:rPr>
              <a:t>Sources: Organization </a:t>
            </a:r>
            <a:r>
              <a:rPr lang="en-US" sz="1000" dirty="0">
                <a:solidFill>
                  <a:prstClr val="black"/>
                </a:solidFill>
                <a:latin typeface="Arial"/>
                <a:cs typeface="Arial"/>
              </a:rPr>
              <a:t>for Economic Co-operation and </a:t>
            </a:r>
            <a:r>
              <a:rPr lang="en-US" sz="1000" dirty="0" smtClean="0">
                <a:solidFill>
                  <a:prstClr val="black"/>
                </a:solidFill>
                <a:latin typeface="Arial"/>
                <a:cs typeface="Arial"/>
              </a:rPr>
              <a:t>Development. </a:t>
            </a:r>
            <a:r>
              <a:rPr lang="en-US" sz="1000" dirty="0">
                <a:solidFill>
                  <a:prstClr val="black"/>
                </a:solidFill>
                <a:latin typeface="Arial"/>
                <a:cs typeface="Arial"/>
              </a:rPr>
              <a:t>(</a:t>
            </a:r>
            <a:r>
              <a:rPr lang="en-US" sz="1000" dirty="0" smtClean="0">
                <a:solidFill>
                  <a:prstClr val="black"/>
                </a:solidFill>
                <a:latin typeface="Arial"/>
                <a:cs typeface="Arial"/>
              </a:rPr>
              <a:t>2009)</a:t>
            </a:r>
            <a:r>
              <a:rPr lang="en-US" sz="1000" dirty="0">
                <a:solidFill>
                  <a:prstClr val="black"/>
                </a:solidFill>
                <a:latin typeface="Arial"/>
                <a:cs typeface="Arial"/>
              </a:rPr>
              <a:t>. </a:t>
            </a:r>
            <a:r>
              <a:rPr lang="en-US" sz="1000" dirty="0" smtClean="0">
                <a:solidFill>
                  <a:prstClr val="black"/>
                </a:solidFill>
                <a:latin typeface="Arial"/>
                <a:cs typeface="Arial"/>
              </a:rPr>
              <a:t>Education at a glance. US Census Bureau. (2009). American community survey.</a:t>
            </a:r>
            <a:endParaRPr lang="en-US" sz="1000" dirty="0">
              <a:solidFill>
                <a:prstClr val="black"/>
              </a:solidFill>
              <a:latin typeface="Arial"/>
              <a:cs typeface="Arial"/>
            </a:endParaRPr>
          </a:p>
        </p:txBody>
      </p:sp>
      <p:sp>
        <p:nvSpPr>
          <p:cNvPr id="5" name="TextBox 4"/>
          <p:cNvSpPr txBox="1"/>
          <p:nvPr/>
        </p:nvSpPr>
        <p:spPr>
          <a:xfrm>
            <a:off x="1409037" y="1417638"/>
            <a:ext cx="2209907" cy="62869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smtClean="0">
                <a:solidFill>
                  <a:srgbClr val="000000"/>
                </a:solidFill>
                <a:latin typeface="Arial Narrow"/>
                <a:cs typeface="Arial Narrow"/>
              </a:rPr>
              <a:t>WORLD:            </a:t>
            </a:r>
            <a:r>
              <a:rPr lang="en-US" sz="1200" dirty="0" smtClean="0">
                <a:solidFill>
                  <a:srgbClr val="DB4849"/>
                </a:solidFill>
                <a:latin typeface="Arial Narrow"/>
                <a:cs typeface="Arial Narrow"/>
              </a:rPr>
              <a:t>■</a:t>
            </a:r>
            <a:r>
              <a:rPr lang="en-US" sz="1200" dirty="0" smtClean="0">
                <a:solidFill>
                  <a:srgbClr val="008000"/>
                </a:solidFill>
                <a:latin typeface="Arial Narrow"/>
                <a:cs typeface="Arial Narrow"/>
              </a:rPr>
              <a:t> </a:t>
            </a:r>
            <a:r>
              <a:rPr lang="en-US" dirty="0" smtClean="0">
                <a:solidFill>
                  <a:prstClr val="black"/>
                </a:solidFill>
                <a:latin typeface="Arial Narrow"/>
                <a:cs typeface="Arial Narrow"/>
              </a:rPr>
              <a:t> 55-64   </a:t>
            </a:r>
            <a:r>
              <a:rPr lang="en-US" dirty="0" smtClean="0">
                <a:solidFill>
                  <a:srgbClr val="185584"/>
                </a:solidFill>
                <a:latin typeface="Arial Narrow"/>
                <a:cs typeface="Arial Narrow"/>
              </a:rPr>
              <a:t> ▲ </a:t>
            </a:r>
            <a:r>
              <a:rPr lang="en-US" dirty="0" smtClean="0">
                <a:solidFill>
                  <a:prstClr val="black"/>
                </a:solidFill>
                <a:latin typeface="Arial Narrow"/>
                <a:cs typeface="Arial Narrow"/>
              </a:rPr>
              <a:t>25-34 </a:t>
            </a:r>
          </a:p>
          <a:p>
            <a:r>
              <a:rPr lang="en-US" dirty="0" smtClean="0">
                <a:solidFill>
                  <a:prstClr val="black"/>
                </a:solidFill>
                <a:latin typeface="Arial Narrow"/>
                <a:cs typeface="Arial Narrow"/>
              </a:rPr>
              <a:t> </a:t>
            </a:r>
          </a:p>
          <a:p>
            <a:r>
              <a:rPr lang="en-US" sz="1200" dirty="0" smtClean="0">
                <a:solidFill>
                  <a:prstClr val="black"/>
                </a:solidFill>
                <a:latin typeface="Arial Narrow"/>
                <a:cs typeface="Arial Narrow"/>
              </a:rPr>
              <a:t>TEXAS: </a:t>
            </a:r>
            <a:r>
              <a:rPr lang="en-US" sz="1200" dirty="0" smtClean="0">
                <a:solidFill>
                  <a:srgbClr val="008000"/>
                </a:solidFill>
                <a:latin typeface="Arial Narrow"/>
                <a:cs typeface="Arial Narrow"/>
              </a:rPr>
              <a:t>           </a:t>
            </a:r>
            <a:r>
              <a:rPr lang="en-US" sz="1200" dirty="0" smtClean="0">
                <a:solidFill>
                  <a:srgbClr val="8EBE51"/>
                </a:solidFill>
                <a:latin typeface="Arial Narrow"/>
                <a:cs typeface="Arial Narrow"/>
              </a:rPr>
              <a:t> ■ </a:t>
            </a:r>
            <a:r>
              <a:rPr lang="en-US" dirty="0" smtClean="0">
                <a:solidFill>
                  <a:srgbClr val="8EBE51"/>
                </a:solidFill>
                <a:latin typeface="Arial Narrow"/>
                <a:cs typeface="Arial Narrow"/>
              </a:rPr>
              <a:t> </a:t>
            </a:r>
            <a:r>
              <a:rPr lang="en-US" dirty="0" smtClean="0">
                <a:solidFill>
                  <a:prstClr val="black"/>
                </a:solidFill>
                <a:latin typeface="Arial Narrow"/>
                <a:cs typeface="Arial Narrow"/>
              </a:rPr>
              <a:t>45-64    </a:t>
            </a:r>
            <a:r>
              <a:rPr lang="en-US" dirty="0" smtClean="0">
                <a:solidFill>
                  <a:srgbClr val="8862A5"/>
                </a:solidFill>
                <a:latin typeface="Arial Narrow"/>
                <a:cs typeface="Arial Narrow"/>
              </a:rPr>
              <a:t>▲</a:t>
            </a:r>
            <a:r>
              <a:rPr lang="en-US" dirty="0" smtClean="0">
                <a:solidFill>
                  <a:srgbClr val="660066"/>
                </a:solidFill>
                <a:latin typeface="Arial Narrow"/>
                <a:cs typeface="Arial Narrow"/>
              </a:rPr>
              <a:t> </a:t>
            </a:r>
            <a:r>
              <a:rPr lang="en-US" dirty="0" smtClean="0">
                <a:solidFill>
                  <a:prstClr val="black"/>
                </a:solidFill>
                <a:latin typeface="Arial Narrow"/>
                <a:cs typeface="Arial Narrow"/>
              </a:rPr>
              <a:t>25-34 </a:t>
            </a:r>
          </a:p>
          <a:p>
            <a:r>
              <a:rPr lang="en-US" dirty="0" smtClean="0">
                <a:solidFill>
                  <a:prstClr val="black"/>
                </a:solidFill>
                <a:latin typeface="Cambria"/>
              </a:rPr>
              <a:t> </a:t>
            </a:r>
            <a:endParaRPr lang="en-US" dirty="0">
              <a:solidFill>
                <a:prstClr val="black"/>
              </a:solidFill>
              <a:latin typeface="Cambria"/>
            </a:endParaRPr>
          </a:p>
        </p:txBody>
      </p:sp>
      <p:sp>
        <p:nvSpPr>
          <p:cNvPr id="8" name="Footer Placeholder 3"/>
          <p:cNvSpPr>
            <a:spLocks noGrp="1"/>
          </p:cNvSpPr>
          <p:nvPr>
            <p:ph type="ftr" sz="quarter" idx="11"/>
          </p:nvPr>
        </p:nvSpPr>
        <p:spPr>
          <a:xfrm>
            <a:off x="0" y="6590094"/>
            <a:ext cx="9144000" cy="365125"/>
          </a:xfrm>
        </p:spPr>
        <p:txBody>
          <a:bodyPr/>
          <a:lstStyle/>
          <a:p>
            <a:r>
              <a:rPr lang="en-US" dirty="0" smtClean="0"/>
              <a:t>© 2012 Texas College &amp; Career Readiness Center </a:t>
            </a:r>
            <a:endParaRPr lang="en-US" dirty="0"/>
          </a:p>
        </p:txBody>
      </p:sp>
      <p:sp>
        <p:nvSpPr>
          <p:cNvPr id="9" name="Slide Number Placeholder 8"/>
          <p:cNvSpPr>
            <a:spLocks noGrp="1"/>
          </p:cNvSpPr>
          <p:nvPr>
            <p:ph type="sldNum" sz="quarter" idx="12"/>
          </p:nvPr>
        </p:nvSpPr>
        <p:spPr/>
        <p:txBody>
          <a:bodyPr/>
          <a:lstStyle/>
          <a:p>
            <a:fld id="{1163C79F-F27E-484E-B02C-AA930E51F10C}" type="slidenum">
              <a:rPr lang="en-US" smtClean="0"/>
              <a:pPr/>
              <a:t>38</a:t>
            </a:fld>
            <a:endParaRPr lang="en-US"/>
          </a:p>
        </p:txBody>
      </p:sp>
      <p:sp>
        <p:nvSpPr>
          <p:cNvPr id="4" name="Rectangle 3"/>
          <p:cNvSpPr/>
          <p:nvPr/>
        </p:nvSpPr>
        <p:spPr>
          <a:xfrm>
            <a:off x="5486400" y="2046335"/>
            <a:ext cx="533400" cy="45346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9312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Consider this data…</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603052" y="1277713"/>
            <a:ext cx="5842777" cy="5288254"/>
          </a:xfrm>
          <a:prstGeom prst="rect">
            <a:avLst/>
          </a:prstGeom>
        </p:spPr>
      </p:pic>
      <p:sp>
        <p:nvSpPr>
          <p:cNvPr id="6" name="Rectangle 5"/>
          <p:cNvSpPr/>
          <p:nvPr/>
        </p:nvSpPr>
        <p:spPr>
          <a:xfrm>
            <a:off x="0" y="6334145"/>
            <a:ext cx="9144000" cy="246221"/>
          </a:xfrm>
          <a:prstGeom prst="rect">
            <a:avLst/>
          </a:prstGeom>
        </p:spPr>
        <p:txBody>
          <a:bodyPr wrap="square">
            <a:spAutoFit/>
          </a:bodyPr>
          <a:lstStyle/>
          <a:p>
            <a:pPr algn="ctr">
              <a:defRPr/>
            </a:pPr>
            <a:r>
              <a:rPr lang="en-US" sz="1000" dirty="0">
                <a:latin typeface="Arial" pitchFamily="34" charset="0"/>
                <a:cs typeface="Arial" pitchFamily="34" charset="0"/>
              </a:rPr>
              <a:t>Source: Texas HS Snapshot College Readiness Survey Summary data with 19, 505 students and 37 different high schools represented.</a:t>
            </a:r>
          </a:p>
        </p:txBody>
      </p:sp>
      <p:sp>
        <p:nvSpPr>
          <p:cNvPr id="7" name="Footer Placeholder 3"/>
          <p:cNvSpPr>
            <a:spLocks noGrp="1"/>
          </p:cNvSpPr>
          <p:nvPr>
            <p:ph type="ftr" sz="quarter" idx="11"/>
          </p:nvPr>
        </p:nvSpPr>
        <p:spPr>
          <a:xfrm>
            <a:off x="0" y="6577215"/>
            <a:ext cx="9144000" cy="365125"/>
          </a:xfrm>
        </p:spPr>
        <p:txBody>
          <a:bodyPr/>
          <a:lstStyle/>
          <a:p>
            <a:r>
              <a:rPr lang="en-US" dirty="0" smtClean="0"/>
              <a:t>© 2012 Texas College &amp; Career Readiness Center </a:t>
            </a:r>
            <a:endParaRPr lang="en-US" dirty="0"/>
          </a:p>
        </p:txBody>
      </p:sp>
      <p:sp>
        <p:nvSpPr>
          <p:cNvPr id="5" name="Slide Number Placeholder 4"/>
          <p:cNvSpPr>
            <a:spLocks noGrp="1"/>
          </p:cNvSpPr>
          <p:nvPr>
            <p:ph type="sldNum" sz="quarter" idx="12"/>
          </p:nvPr>
        </p:nvSpPr>
        <p:spPr/>
        <p:txBody>
          <a:bodyPr/>
          <a:lstStyle/>
          <a:p>
            <a:fld id="{1163C79F-F27E-484E-B02C-AA930E51F10C}" type="slidenum">
              <a:rPr lang="en-US" smtClean="0"/>
              <a:pPr/>
              <a:t>39</a:t>
            </a:fld>
            <a:endParaRPr lang="en-US"/>
          </a:p>
        </p:txBody>
      </p:sp>
    </p:spTree>
    <p:extLst>
      <p:ext uri="{BB962C8B-B14F-4D97-AF65-F5344CB8AC3E}">
        <p14:creationId xmlns:p14="http://schemas.microsoft.com/office/powerpoint/2010/main" val="2006117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68500"/>
            <a:ext cx="8537437" cy="367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859697"/>
            <a:ext cx="8229600" cy="646331"/>
          </a:xfrm>
          <a:prstGeom prst="rect">
            <a:avLst/>
          </a:prstGeom>
          <a:noFill/>
        </p:spPr>
        <p:txBody>
          <a:bodyPr wrap="square" rtlCol="0">
            <a:spAutoFit/>
          </a:bodyPr>
          <a:lstStyle/>
          <a:p>
            <a:r>
              <a:rPr lang="en-US" sz="3600" dirty="0" smtClean="0">
                <a:latin typeface="+mj-lt"/>
              </a:rPr>
              <a:t>Dual Credit…</a:t>
            </a:r>
            <a:endParaRPr lang="en-US" sz="3600" dirty="0">
              <a:latin typeface="+mj-lt"/>
            </a:endParaRPr>
          </a:p>
        </p:txBody>
      </p:sp>
    </p:spTree>
    <p:extLst>
      <p:ext uri="{BB962C8B-B14F-4D97-AF65-F5344CB8AC3E}">
        <p14:creationId xmlns:p14="http://schemas.microsoft.com/office/powerpoint/2010/main" val="2927475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640" y="139535"/>
            <a:ext cx="8229600" cy="1143000"/>
          </a:xfrm>
        </p:spPr>
        <p:txBody>
          <a:bodyPr/>
          <a:lstStyle/>
          <a:p>
            <a:r>
              <a:rPr lang="en-US" dirty="0" smtClean="0"/>
              <a:t>Consider this data…</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603052" y="1282535"/>
            <a:ext cx="5842776" cy="5213268"/>
          </a:xfrm>
          <a:prstGeom prst="rect">
            <a:avLst/>
          </a:prstGeom>
          <a:noFill/>
          <a:ln>
            <a:noFill/>
          </a:ln>
        </p:spPr>
      </p:pic>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pPr/>
              <a:t>40</a:t>
            </a:fld>
            <a:endParaRPr lang="en-US"/>
          </a:p>
        </p:txBody>
      </p:sp>
    </p:spTree>
    <p:extLst>
      <p:ext uri="{BB962C8B-B14F-4D97-AF65-F5344CB8AC3E}">
        <p14:creationId xmlns:p14="http://schemas.microsoft.com/office/powerpoint/2010/main" val="21397910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133600"/>
            <a:ext cx="7772400" cy="1470025"/>
          </a:xfrm>
        </p:spPr>
        <p:txBody>
          <a:bodyPr>
            <a:noAutofit/>
          </a:bodyPr>
          <a:lstStyle/>
          <a:p>
            <a:r>
              <a:rPr lang="en-US" dirty="0" smtClean="0">
                <a:solidFill>
                  <a:schemeClr val="tx1"/>
                </a:solidFill>
              </a:rPr>
              <a:t>Building a College and Career Readiness Foundation </a:t>
            </a:r>
            <a:endParaRPr lang="en-US" dirty="0">
              <a:solidFill>
                <a:schemeClr val="tx1"/>
              </a:solidFill>
            </a:endParaRPr>
          </a:p>
        </p:txBody>
      </p:sp>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7" name="Slide Number Placeholder 6"/>
          <p:cNvSpPr>
            <a:spLocks noGrp="1"/>
          </p:cNvSpPr>
          <p:nvPr>
            <p:ph type="sldNum" sz="quarter" idx="12"/>
          </p:nvPr>
        </p:nvSpPr>
        <p:spPr/>
        <p:txBody>
          <a:bodyPr/>
          <a:lstStyle/>
          <a:p>
            <a:fld id="{1163C79F-F27E-484E-B02C-AA930E51F10C}" type="slidenum">
              <a:rPr lang="en-US" smtClean="0"/>
              <a:pPr/>
              <a:t>41</a:t>
            </a:fld>
            <a:endParaRPr lang="en-US"/>
          </a:p>
        </p:txBody>
      </p:sp>
    </p:spTree>
    <p:extLst>
      <p:ext uri="{BB962C8B-B14F-4D97-AF65-F5344CB8AC3E}">
        <p14:creationId xmlns:p14="http://schemas.microsoft.com/office/powerpoint/2010/main" val="24366324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964" y="465551"/>
            <a:ext cx="7747461" cy="1143000"/>
          </a:xfrm>
        </p:spPr>
        <p:txBody>
          <a:bodyPr>
            <a:noAutofit/>
          </a:bodyPr>
          <a:lstStyle/>
          <a:p>
            <a:r>
              <a:rPr lang="en-US" sz="4000" dirty="0" smtClean="0"/>
              <a:t>Accountability and College and Career Readiness</a:t>
            </a:r>
            <a:endParaRPr lang="en-US" sz="4000" dirty="0"/>
          </a:p>
        </p:txBody>
      </p:sp>
      <p:sp>
        <p:nvSpPr>
          <p:cNvPr id="4"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5" name="Slide Number Placeholder 3"/>
          <p:cNvSpPr>
            <a:spLocks noGrp="1"/>
          </p:cNvSpPr>
          <p:nvPr>
            <p:ph type="sldNum" sz="quarter" idx="12"/>
          </p:nvPr>
        </p:nvSpPr>
        <p:spPr>
          <a:xfrm>
            <a:off x="6553200" y="6356350"/>
            <a:ext cx="2133600" cy="365125"/>
          </a:xfrm>
        </p:spPr>
        <p:txBody>
          <a:bodyPr/>
          <a:lstStyle/>
          <a:p>
            <a:fld id="{1163C79F-F27E-484E-B02C-AA930E51F10C}" type="slidenum">
              <a:rPr lang="en-US" smtClean="0"/>
              <a:pPr/>
              <a:t>42</a:t>
            </a:fld>
            <a:endParaRPr lang="en-US"/>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718" t="34196" r="57682" b="35790"/>
          <a:stretch/>
        </p:blipFill>
        <p:spPr bwMode="auto">
          <a:xfrm>
            <a:off x="915034" y="1600200"/>
            <a:ext cx="7325323" cy="475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8320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Autofit/>
          </a:bodyPr>
          <a:lstStyle/>
          <a:p>
            <a:r>
              <a:rPr lang="en-US" dirty="0" smtClean="0"/>
              <a:t>Building a College and Career Ready Culture</a:t>
            </a:r>
            <a:endParaRPr lang="en-US" dirty="0"/>
          </a:p>
        </p:txBody>
      </p:sp>
      <p:sp>
        <p:nvSpPr>
          <p:cNvPr id="3" name="Content Placeholder 2"/>
          <p:cNvSpPr>
            <a:spLocks noGrp="1"/>
          </p:cNvSpPr>
          <p:nvPr>
            <p:ph idx="1"/>
          </p:nvPr>
        </p:nvSpPr>
        <p:spPr>
          <a:xfrm>
            <a:off x="457200" y="2514600"/>
            <a:ext cx="8229600" cy="4525963"/>
          </a:xfrm>
        </p:spPr>
        <p:txBody>
          <a:bodyPr>
            <a:normAutofit/>
          </a:bodyPr>
          <a:lstStyle/>
          <a:p>
            <a:r>
              <a:rPr lang="en-US" dirty="0" smtClean="0"/>
              <a:t>Establishes a </a:t>
            </a:r>
            <a:r>
              <a:rPr lang="en-US" dirty="0" smtClean="0">
                <a:solidFill>
                  <a:srgbClr val="FF6600"/>
                </a:solidFill>
              </a:rPr>
              <a:t>conceptual framework</a:t>
            </a:r>
            <a:endParaRPr lang="en-US" dirty="0" smtClean="0"/>
          </a:p>
          <a:p>
            <a:r>
              <a:rPr lang="en-US" dirty="0" smtClean="0"/>
              <a:t>Establishes a </a:t>
            </a:r>
            <a:r>
              <a:rPr lang="en-US" dirty="0" smtClean="0">
                <a:solidFill>
                  <a:srgbClr val="FF6600"/>
                </a:solidFill>
              </a:rPr>
              <a:t>shared understanding</a:t>
            </a:r>
            <a:endParaRPr lang="en-US" dirty="0"/>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pPr/>
              <a:t>43</a:t>
            </a:fld>
            <a:endParaRPr lang="en-US"/>
          </a:p>
        </p:txBody>
      </p:sp>
    </p:spTree>
    <p:extLst>
      <p:ext uri="{BB962C8B-B14F-4D97-AF65-F5344CB8AC3E}">
        <p14:creationId xmlns:p14="http://schemas.microsoft.com/office/powerpoint/2010/main" val="504647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Autofit/>
          </a:bodyPr>
          <a:lstStyle/>
          <a:p>
            <a:r>
              <a:rPr lang="en-US" dirty="0"/>
              <a:t>Building a College and Career Ready Culture</a:t>
            </a:r>
          </a:p>
        </p:txBody>
      </p:sp>
      <p:sp>
        <p:nvSpPr>
          <p:cNvPr id="3" name="Content Placeholder 2"/>
          <p:cNvSpPr>
            <a:spLocks noGrp="1"/>
          </p:cNvSpPr>
          <p:nvPr>
            <p:ph idx="1"/>
          </p:nvPr>
        </p:nvSpPr>
        <p:spPr>
          <a:xfrm>
            <a:off x="457200" y="2450487"/>
            <a:ext cx="8229600" cy="4389120"/>
          </a:xfrm>
        </p:spPr>
        <p:txBody>
          <a:bodyPr>
            <a:normAutofit/>
          </a:bodyPr>
          <a:lstStyle/>
          <a:p>
            <a:pPr marL="0" indent="0">
              <a:buNone/>
            </a:pPr>
            <a:r>
              <a:rPr lang="en-US" dirty="0" smtClean="0"/>
              <a:t>There are </a:t>
            </a:r>
            <a:r>
              <a:rPr lang="en-US" dirty="0" smtClean="0">
                <a:solidFill>
                  <a:schemeClr val="accent6"/>
                </a:solidFill>
              </a:rPr>
              <a:t>three primary </a:t>
            </a:r>
            <a:r>
              <a:rPr lang="en-US" dirty="0" smtClean="0"/>
              <a:t>research based concepts:</a:t>
            </a:r>
          </a:p>
          <a:p>
            <a:pPr lvl="1">
              <a:buFont typeface="Arial"/>
              <a:buChar char="•"/>
            </a:pPr>
            <a:r>
              <a:rPr lang="en-US" dirty="0" smtClean="0"/>
              <a:t>The </a:t>
            </a:r>
            <a:r>
              <a:rPr lang="en-US" dirty="0" smtClean="0">
                <a:solidFill>
                  <a:schemeClr val="accent6"/>
                </a:solidFill>
              </a:rPr>
              <a:t>Four</a:t>
            </a:r>
            <a:r>
              <a:rPr lang="en-US" dirty="0" smtClean="0"/>
              <a:t> </a:t>
            </a:r>
            <a:r>
              <a:rPr lang="en-US" dirty="0" smtClean="0">
                <a:solidFill>
                  <a:schemeClr val="accent6"/>
                </a:solidFill>
              </a:rPr>
              <a:t>Keys</a:t>
            </a:r>
            <a:r>
              <a:rPr lang="en-US" dirty="0" smtClean="0"/>
              <a:t> to College and Career Readiness </a:t>
            </a:r>
            <a:endParaRPr lang="en-US" dirty="0"/>
          </a:p>
          <a:p>
            <a:pPr lvl="1">
              <a:buFont typeface="Arial"/>
              <a:buChar char="•"/>
            </a:pPr>
            <a:r>
              <a:rPr lang="en-US" dirty="0" smtClean="0"/>
              <a:t>The Texas College and Career </a:t>
            </a:r>
            <a:r>
              <a:rPr lang="en-US" dirty="0" smtClean="0">
                <a:solidFill>
                  <a:schemeClr val="accent6"/>
                </a:solidFill>
              </a:rPr>
              <a:t>Readiness</a:t>
            </a:r>
            <a:r>
              <a:rPr lang="en-US" dirty="0" smtClean="0"/>
              <a:t> Standards </a:t>
            </a:r>
            <a:endParaRPr lang="en-US" dirty="0"/>
          </a:p>
          <a:p>
            <a:pPr lvl="1">
              <a:buFont typeface="Arial"/>
              <a:buChar char="•"/>
            </a:pPr>
            <a:r>
              <a:rPr lang="en-US" dirty="0" smtClean="0"/>
              <a:t>The </a:t>
            </a:r>
            <a:r>
              <a:rPr lang="en-US" dirty="0" smtClean="0">
                <a:solidFill>
                  <a:schemeClr val="accent6"/>
                </a:solidFill>
              </a:rPr>
              <a:t>Seven Principles </a:t>
            </a:r>
            <a:r>
              <a:rPr lang="en-US" dirty="0" smtClean="0"/>
              <a:t>of College and Career Readiness </a:t>
            </a:r>
            <a:endParaRPr lang="en-US" dirty="0"/>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pPr/>
              <a:t>44</a:t>
            </a:fld>
            <a:endParaRPr lang="en-US"/>
          </a:p>
        </p:txBody>
      </p:sp>
    </p:spTree>
    <p:extLst>
      <p:ext uri="{BB962C8B-B14F-4D97-AF65-F5344CB8AC3E}">
        <p14:creationId xmlns:p14="http://schemas.microsoft.com/office/powerpoint/2010/main" val="29227871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738123"/>
            <a:ext cx="9445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33400" y="1752600"/>
            <a:ext cx="8229600" cy="3435717"/>
          </a:xfrm>
        </p:spPr>
        <p:txBody>
          <a:bodyPr>
            <a:normAutofit/>
          </a:bodyPr>
          <a:lstStyle/>
          <a:p>
            <a:r>
              <a:rPr lang="en-US" dirty="0" smtClean="0"/>
              <a:t>What is your district/campus already doing?</a:t>
            </a:r>
          </a:p>
          <a:p>
            <a:pPr lvl="1"/>
            <a:endParaRPr lang="en-US" dirty="0"/>
          </a:p>
          <a:p>
            <a:pPr lvl="0"/>
            <a:r>
              <a:rPr lang="en-US" dirty="0" smtClean="0"/>
              <a:t>What is going right?</a:t>
            </a:r>
          </a:p>
        </p:txBody>
      </p:sp>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7" name="Slide Number Placeholder 6"/>
          <p:cNvSpPr>
            <a:spLocks noGrp="1"/>
          </p:cNvSpPr>
          <p:nvPr>
            <p:ph type="sldNum" sz="quarter" idx="12"/>
          </p:nvPr>
        </p:nvSpPr>
        <p:spPr/>
        <p:txBody>
          <a:bodyPr/>
          <a:lstStyle/>
          <a:p>
            <a:fld id="{1163C79F-F27E-484E-B02C-AA930E51F10C}" type="slidenum">
              <a:rPr lang="en-US" smtClean="0"/>
              <a:pPr/>
              <a:t>45</a:t>
            </a:fld>
            <a:endParaRPr lang="en-US"/>
          </a:p>
        </p:txBody>
      </p:sp>
      <p:sp>
        <p:nvSpPr>
          <p:cNvPr id="4" name="TextBox 3"/>
          <p:cNvSpPr txBox="1"/>
          <p:nvPr/>
        </p:nvSpPr>
        <p:spPr>
          <a:xfrm>
            <a:off x="762000" y="738123"/>
            <a:ext cx="6781800" cy="707886"/>
          </a:xfrm>
          <a:prstGeom prst="rect">
            <a:avLst/>
          </a:prstGeom>
          <a:noFill/>
        </p:spPr>
        <p:txBody>
          <a:bodyPr wrap="square" rtlCol="0">
            <a:spAutoFit/>
          </a:bodyPr>
          <a:lstStyle/>
          <a:p>
            <a:r>
              <a:rPr lang="en-US" sz="4000" dirty="0" smtClean="0">
                <a:solidFill>
                  <a:schemeClr val="accent1">
                    <a:lumMod val="75000"/>
                  </a:schemeClr>
                </a:solidFill>
              </a:rPr>
              <a:t>Think about…</a:t>
            </a:r>
            <a:endParaRPr lang="en-US" sz="4000" dirty="0">
              <a:solidFill>
                <a:schemeClr val="accent1">
                  <a:lumMod val="75000"/>
                </a:schemeClr>
              </a:solidFill>
            </a:endParaRPr>
          </a:p>
        </p:txBody>
      </p:sp>
    </p:spTree>
    <p:extLst>
      <p:ext uri="{BB962C8B-B14F-4D97-AF65-F5344CB8AC3E}">
        <p14:creationId xmlns:p14="http://schemas.microsoft.com/office/powerpoint/2010/main" val="1915395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26" y="152400"/>
            <a:ext cx="8229600" cy="1143000"/>
          </a:xfrm>
        </p:spPr>
        <p:txBody>
          <a:bodyPr/>
          <a:lstStyle/>
          <a:p>
            <a:r>
              <a:rPr lang="en-US" b="1" dirty="0" smtClean="0"/>
              <a:t>Mind Shift 1: Promotion</a:t>
            </a:r>
            <a:endParaRPr lang="en-US" b="1" dirty="0"/>
          </a:p>
        </p:txBody>
      </p:sp>
      <p:sp>
        <p:nvSpPr>
          <p:cNvPr id="3" name="Content Placeholder 2"/>
          <p:cNvSpPr>
            <a:spLocks noGrp="1"/>
          </p:cNvSpPr>
          <p:nvPr>
            <p:ph idx="1"/>
          </p:nvPr>
        </p:nvSpPr>
        <p:spPr/>
        <p:txBody>
          <a:bodyPr>
            <a:normAutofit/>
          </a:bodyPr>
          <a:lstStyle/>
          <a:p>
            <a:pPr lvl="1">
              <a:buNone/>
            </a:pPr>
            <a:endParaRPr lang="en-US" dirty="0" smtClean="0">
              <a:solidFill>
                <a:schemeClr val="tx1"/>
              </a:solidFill>
            </a:endParaRPr>
          </a:p>
          <a:p>
            <a:pPr lvl="1">
              <a:buNone/>
            </a:pPr>
            <a:endParaRPr lang="en-US" dirty="0" smtClean="0">
              <a:solidFill>
                <a:schemeClr val="tx1"/>
              </a:solidFill>
            </a:endParaRPr>
          </a:p>
          <a:p>
            <a:pPr>
              <a:buNone/>
            </a:pPr>
            <a:endParaRPr lang="en-US" dirty="0" smtClean="0"/>
          </a:p>
          <a:p>
            <a:endParaRPr lang="en-US" dirty="0" smtClean="0"/>
          </a:p>
        </p:txBody>
      </p:sp>
      <p:pic>
        <p:nvPicPr>
          <p:cNvPr id="1026" name="Picture 2" descr="C:\Users\ghelton\Pictures\graduates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009" y="3661658"/>
            <a:ext cx="4539344" cy="30250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ollegeview.com/admit/wp-content/uploads/2011/12/college-acceptanc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69" y="1417638"/>
            <a:ext cx="4147457" cy="3110594"/>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y 3"/>
          <p:cNvSpPr/>
          <p:nvPr/>
        </p:nvSpPr>
        <p:spPr>
          <a:xfrm>
            <a:off x="3416038" y="2134345"/>
            <a:ext cx="6259286" cy="6232071"/>
          </a:xfrm>
          <a:prstGeom prst="mathMultiply">
            <a:avLst>
              <a:gd name="adj1" fmla="val 230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05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69" y="342900"/>
            <a:ext cx="8229600" cy="1143000"/>
          </a:xfrm>
        </p:spPr>
        <p:txBody>
          <a:bodyPr/>
          <a:lstStyle/>
          <a:p>
            <a:r>
              <a:rPr lang="en-US" b="1" dirty="0" smtClean="0"/>
              <a:t>Mind Shift 2: Counseling</a:t>
            </a:r>
            <a:endParaRPr lang="en-US" b="1" dirty="0"/>
          </a:p>
        </p:txBody>
      </p:sp>
      <p:sp>
        <p:nvSpPr>
          <p:cNvPr id="3" name="Content Placeholder 2"/>
          <p:cNvSpPr>
            <a:spLocks noGrp="1"/>
          </p:cNvSpPr>
          <p:nvPr>
            <p:ph idx="1"/>
          </p:nvPr>
        </p:nvSpPr>
        <p:spPr/>
        <p:txBody>
          <a:bodyPr/>
          <a:lstStyle/>
          <a:p>
            <a:endParaRPr lang="en-US"/>
          </a:p>
        </p:txBody>
      </p:sp>
      <p:pic>
        <p:nvPicPr>
          <p:cNvPr id="2050" name="Picture 2" descr="http://www.bishopodowd.org/slideshows/images/counseling/counseling_studen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070" y="1592263"/>
            <a:ext cx="2881313" cy="21574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p1.yimg.com/ib/th?id=HN.607986010052693941&amp;pid=15.1&amp;P=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043" y="2581214"/>
            <a:ext cx="2318086" cy="30217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sl.org/family/wp-content/uploads/2011/04/Children-professions.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8834" y="4645742"/>
            <a:ext cx="2857500" cy="1914525"/>
          </a:xfrm>
          <a:prstGeom prst="rect">
            <a:avLst/>
          </a:prstGeom>
          <a:noFill/>
          <a:extLst>
            <a:ext uri="{909E8E84-426E-40DD-AFC4-6F175D3DCCD1}">
              <a14:hiddenFill xmlns:a14="http://schemas.microsoft.com/office/drawing/2010/main">
                <a:solidFill>
                  <a:srgbClr val="FFFFFF"/>
                </a:solidFill>
              </a14:hiddenFill>
            </a:ext>
          </a:extLst>
        </p:spPr>
      </p:pic>
      <p:sp>
        <p:nvSpPr>
          <p:cNvPr id="8" name="Multiply 7"/>
          <p:cNvSpPr/>
          <p:nvPr/>
        </p:nvSpPr>
        <p:spPr>
          <a:xfrm>
            <a:off x="1984357" y="914400"/>
            <a:ext cx="5069457" cy="6108638"/>
          </a:xfrm>
          <a:prstGeom prst="mathMultiply">
            <a:avLst>
              <a:gd name="adj1" fmla="val 230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51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534400" cy="1143000"/>
          </a:xfrm>
        </p:spPr>
        <p:txBody>
          <a:bodyPr>
            <a:noAutofit/>
          </a:bodyPr>
          <a:lstStyle/>
          <a:p>
            <a:r>
              <a:rPr lang="en-US" b="1" dirty="0" smtClean="0"/>
              <a:t>Mind Shift </a:t>
            </a:r>
            <a:r>
              <a:rPr lang="en-US" b="1" dirty="0"/>
              <a:t>3</a:t>
            </a:r>
            <a:r>
              <a:rPr lang="en-US" b="1" dirty="0" smtClean="0"/>
              <a:t>: Student </a:t>
            </a:r>
            <a:r>
              <a:rPr lang="en-US" b="1" dirty="0"/>
              <a:t>Advocacy</a:t>
            </a: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smtClean="0"/>
          </a:p>
          <a:p>
            <a:pPr>
              <a:buNone/>
            </a:pPr>
            <a:endParaRPr lang="en-US" dirty="0"/>
          </a:p>
        </p:txBody>
      </p:sp>
      <p:pic>
        <p:nvPicPr>
          <p:cNvPr id="3075" name="Picture 3" descr="C:\Users\ghelton\Pictures\photo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6" y="1793223"/>
            <a:ext cx="9160766" cy="38721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55270" y="5906720"/>
            <a:ext cx="5016694" cy="584775"/>
          </a:xfrm>
          <a:prstGeom prst="rect">
            <a:avLst/>
          </a:prstGeom>
        </p:spPr>
        <p:txBody>
          <a:bodyPr wrap="none">
            <a:spAutoFit/>
          </a:bodyPr>
          <a:lstStyle/>
          <a:p>
            <a:r>
              <a:rPr lang="en-US" sz="3200" dirty="0">
                <a:solidFill>
                  <a:schemeClr val="accent1">
                    <a:lumMod val="75000"/>
                  </a:schemeClr>
                </a:solidFill>
              </a:rPr>
              <a:t>Our students go to “college”!</a:t>
            </a:r>
          </a:p>
        </p:txBody>
      </p:sp>
    </p:spTree>
    <p:extLst>
      <p:ext uri="{BB962C8B-B14F-4D97-AF65-F5344CB8AC3E}">
        <p14:creationId xmlns:p14="http://schemas.microsoft.com/office/powerpoint/2010/main" val="270116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What is College Readiness?</a:t>
            </a:r>
            <a:endParaRPr lang="en-US" dirty="0"/>
          </a:p>
        </p:txBody>
      </p:sp>
      <p:sp>
        <p:nvSpPr>
          <p:cNvPr id="5" name="Content Placeholder 4"/>
          <p:cNvSpPr>
            <a:spLocks noGrp="1"/>
          </p:cNvSpPr>
          <p:nvPr>
            <p:ph idx="1"/>
          </p:nvPr>
        </p:nvSpPr>
        <p:spPr>
          <a:xfrm>
            <a:off x="457200" y="1981200"/>
            <a:ext cx="8229600" cy="4545419"/>
          </a:xfrm>
        </p:spPr>
        <p:txBody>
          <a:bodyPr>
            <a:normAutofit/>
          </a:bodyPr>
          <a:lstStyle/>
          <a:p>
            <a:r>
              <a:rPr lang="en-US" dirty="0" smtClean="0"/>
              <a:t>College readiness can be defined as the level of preparation necessary for students to enroll and succeed—</a:t>
            </a:r>
            <a:r>
              <a:rPr lang="en-US" dirty="0" smtClean="0">
                <a:solidFill>
                  <a:srgbClr val="FF6600"/>
                </a:solidFill>
              </a:rPr>
              <a:t>without remediation</a:t>
            </a:r>
            <a:r>
              <a:rPr lang="en-US" dirty="0" smtClean="0"/>
              <a:t>—in entry-level, credit bearing, general education courses.</a:t>
            </a:r>
          </a:p>
          <a:p>
            <a:endParaRPr lang="en-US" dirty="0" smtClean="0"/>
          </a:p>
          <a:p>
            <a:endParaRPr lang="en-US" dirty="0"/>
          </a:p>
          <a:p>
            <a:pPr marL="0" indent="0" algn="r">
              <a:buNone/>
            </a:pPr>
            <a:endParaRPr lang="en-US" sz="1500" dirty="0"/>
          </a:p>
        </p:txBody>
      </p:sp>
      <p:sp>
        <p:nvSpPr>
          <p:cNvPr id="2" name="Rectangle 1"/>
          <p:cNvSpPr/>
          <p:nvPr/>
        </p:nvSpPr>
        <p:spPr>
          <a:xfrm>
            <a:off x="0" y="6111451"/>
            <a:ext cx="9144000" cy="246221"/>
          </a:xfrm>
          <a:prstGeom prst="rect">
            <a:avLst/>
          </a:prstGeom>
        </p:spPr>
        <p:txBody>
          <a:bodyPr wrap="square">
            <a:spAutoFit/>
          </a:bodyPr>
          <a:lstStyle/>
          <a:p>
            <a:pPr algn="ctr"/>
            <a:r>
              <a:rPr lang="en-US" sz="1000" dirty="0" smtClean="0">
                <a:latin typeface="Arial" pitchFamily="34" charset="0"/>
                <a:cs typeface="Arial" pitchFamily="34" charset="0"/>
              </a:rPr>
              <a:t>Source: Conley</a:t>
            </a:r>
            <a:r>
              <a:rPr lang="en-US" sz="1000" dirty="0">
                <a:latin typeface="Arial" pitchFamily="34" charset="0"/>
                <a:cs typeface="Arial" pitchFamily="34" charset="0"/>
              </a:rPr>
              <a:t>, D. T. (2007). Redefining College Readiness, volume 3. </a:t>
            </a:r>
            <a:r>
              <a:rPr lang="en-US" sz="1000" dirty="0" smtClean="0">
                <a:latin typeface="Arial" pitchFamily="34" charset="0"/>
                <a:cs typeface="Arial" pitchFamily="34" charset="0"/>
              </a:rPr>
              <a:t>Eugene</a:t>
            </a:r>
            <a:r>
              <a:rPr lang="en-US" sz="1000" dirty="0">
                <a:latin typeface="Arial" pitchFamily="34" charset="0"/>
                <a:cs typeface="Arial" pitchFamily="34" charset="0"/>
              </a:rPr>
              <a:t>, OR: Educational Policy Improvement Center.</a:t>
            </a:r>
          </a:p>
        </p:txBody>
      </p:sp>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7" name="Slide Number Placeholder 6"/>
          <p:cNvSpPr>
            <a:spLocks noGrp="1"/>
          </p:cNvSpPr>
          <p:nvPr>
            <p:ph type="sldNum" sz="quarter" idx="12"/>
          </p:nvPr>
        </p:nvSpPr>
        <p:spPr/>
        <p:txBody>
          <a:bodyPr/>
          <a:lstStyle/>
          <a:p>
            <a:fld id="{1163C79F-F27E-484E-B02C-AA930E51F10C}" type="slidenum">
              <a:rPr lang="en-US" smtClean="0"/>
              <a:pPr/>
              <a:t>49</a:t>
            </a:fld>
            <a:endParaRPr lang="en-US"/>
          </a:p>
        </p:txBody>
      </p:sp>
    </p:spTree>
    <p:extLst>
      <p:ext uri="{BB962C8B-B14F-4D97-AF65-F5344CB8AC3E}">
        <p14:creationId xmlns:p14="http://schemas.microsoft.com/office/powerpoint/2010/main" val="1514107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594678416"/>
              </p:ext>
            </p:extLst>
          </p:nvPr>
        </p:nvGraphicFramePr>
        <p:xfrm>
          <a:off x="381000" y="838200"/>
          <a:ext cx="8382000" cy="579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23430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1143000"/>
          </a:xfrm>
        </p:spPr>
        <p:txBody>
          <a:bodyPr/>
          <a:lstStyle/>
          <a:p>
            <a:r>
              <a:rPr lang="en-US" dirty="0" smtClean="0"/>
              <a:t>What is Career Readiness?</a:t>
            </a:r>
            <a:endParaRPr lang="en-US" dirty="0"/>
          </a:p>
        </p:txBody>
      </p:sp>
      <p:sp>
        <p:nvSpPr>
          <p:cNvPr id="3" name="Content Placeholder 2"/>
          <p:cNvSpPr>
            <a:spLocks noGrp="1"/>
          </p:cNvSpPr>
          <p:nvPr>
            <p:ph idx="1"/>
          </p:nvPr>
        </p:nvSpPr>
        <p:spPr>
          <a:xfrm>
            <a:off x="201532" y="1676400"/>
            <a:ext cx="8911988" cy="5493175"/>
          </a:xfrm>
        </p:spPr>
        <p:txBody>
          <a:bodyPr>
            <a:normAutofit fontScale="77500" lnSpcReduction="20000"/>
          </a:bodyPr>
          <a:lstStyle/>
          <a:p>
            <a:pPr marL="0" indent="0">
              <a:buClr>
                <a:schemeClr val="tx1"/>
              </a:buClr>
              <a:buNone/>
            </a:pPr>
            <a:r>
              <a:rPr lang="en-US" sz="4100" dirty="0" smtClean="0"/>
              <a:t>Career </a:t>
            </a:r>
            <a:r>
              <a:rPr lang="en-US" sz="4100" dirty="0"/>
              <a:t>readiness involves three major skill areas: </a:t>
            </a:r>
            <a:endParaRPr lang="en-US" sz="4100" dirty="0" smtClean="0"/>
          </a:p>
          <a:p>
            <a:pPr marL="0" indent="0">
              <a:buClr>
                <a:schemeClr val="tx1"/>
              </a:buClr>
              <a:buNone/>
            </a:pPr>
            <a:endParaRPr lang="en-US" sz="4100" dirty="0" smtClean="0"/>
          </a:p>
          <a:p>
            <a:pPr>
              <a:buClr>
                <a:schemeClr val="tx1"/>
              </a:buClr>
            </a:pPr>
            <a:r>
              <a:rPr lang="en-US" i="1" dirty="0" smtClean="0">
                <a:solidFill>
                  <a:srgbClr val="FF6600"/>
                </a:solidFill>
              </a:rPr>
              <a:t>core </a:t>
            </a:r>
            <a:r>
              <a:rPr lang="en-US" i="1" dirty="0">
                <a:solidFill>
                  <a:srgbClr val="FF6600"/>
                </a:solidFill>
              </a:rPr>
              <a:t>academic skills</a:t>
            </a:r>
            <a:r>
              <a:rPr lang="en-US" dirty="0">
                <a:solidFill>
                  <a:srgbClr val="FF6600"/>
                </a:solidFill>
              </a:rPr>
              <a:t> </a:t>
            </a:r>
            <a:r>
              <a:rPr lang="en-US" dirty="0"/>
              <a:t>and the ability to apply those skills to concrete situations in order to function in the workplace and in routine daily </a:t>
            </a:r>
            <a:r>
              <a:rPr lang="en-US" dirty="0" smtClean="0"/>
              <a:t>activities</a:t>
            </a:r>
            <a:r>
              <a:rPr lang="en-US" dirty="0"/>
              <a:t>; </a:t>
            </a:r>
            <a:endParaRPr lang="en-US" dirty="0" smtClean="0"/>
          </a:p>
          <a:p>
            <a:pPr marL="0" indent="0">
              <a:buClr>
                <a:schemeClr val="tx1"/>
              </a:buClr>
              <a:buNone/>
            </a:pPr>
            <a:endParaRPr lang="en-US" dirty="0"/>
          </a:p>
          <a:p>
            <a:pPr>
              <a:buClr>
                <a:schemeClr val="tx1"/>
              </a:buClr>
            </a:pPr>
            <a:r>
              <a:rPr lang="en-US" i="1" dirty="0" smtClean="0">
                <a:solidFill>
                  <a:srgbClr val="FF6600"/>
                </a:solidFill>
              </a:rPr>
              <a:t>employability </a:t>
            </a:r>
            <a:r>
              <a:rPr lang="en-US" i="1" dirty="0">
                <a:solidFill>
                  <a:srgbClr val="FF6600"/>
                </a:solidFill>
              </a:rPr>
              <a:t>skills</a:t>
            </a:r>
            <a:r>
              <a:rPr lang="en-US" dirty="0">
                <a:solidFill>
                  <a:srgbClr val="FF6600"/>
                </a:solidFill>
              </a:rPr>
              <a:t> </a:t>
            </a:r>
            <a:r>
              <a:rPr lang="en-US" dirty="0"/>
              <a:t>(such as critical thinking and responsibility) that are essential in any career area; </a:t>
            </a:r>
            <a:endParaRPr lang="en-US" dirty="0" smtClean="0"/>
          </a:p>
          <a:p>
            <a:pPr marL="0" indent="0">
              <a:buClr>
                <a:schemeClr val="tx1"/>
              </a:buClr>
              <a:buNone/>
            </a:pPr>
            <a:endParaRPr lang="en-US" dirty="0" smtClean="0"/>
          </a:p>
          <a:p>
            <a:pPr>
              <a:buClr>
                <a:schemeClr val="tx1"/>
              </a:buClr>
            </a:pPr>
            <a:r>
              <a:rPr lang="en-US" i="1" dirty="0" smtClean="0">
                <a:solidFill>
                  <a:srgbClr val="FF6600"/>
                </a:solidFill>
              </a:rPr>
              <a:t>technical, job-specific skills </a:t>
            </a:r>
            <a:r>
              <a:rPr lang="en-US" dirty="0" smtClean="0"/>
              <a:t>related to a specific career pathway. These skills have been emphasized across numerous pieces of research and allow students to enter true career pathways that offer family-sustaining wages and opportunities for advancement.</a:t>
            </a:r>
          </a:p>
          <a:p>
            <a:pPr marL="0" indent="0" algn="r">
              <a:buClr>
                <a:schemeClr val="tx1"/>
              </a:buClr>
              <a:buNone/>
            </a:pPr>
            <a:endParaRPr lang="en-US" dirty="0"/>
          </a:p>
          <a:p>
            <a:pPr marL="0" indent="0" algn="r">
              <a:buClr>
                <a:schemeClr val="tx1"/>
              </a:buClr>
              <a:buNone/>
            </a:pPr>
            <a:endParaRPr lang="en-US" dirty="0" smtClean="0"/>
          </a:p>
          <a:p>
            <a:pPr marL="0" indent="0" algn="r">
              <a:buClr>
                <a:schemeClr val="tx1"/>
              </a:buClr>
              <a:buNone/>
            </a:pPr>
            <a:r>
              <a:rPr lang="en-US" sz="1700" dirty="0">
                <a:solidFill>
                  <a:schemeClr val="bg1">
                    <a:lumMod val="65000"/>
                  </a:schemeClr>
                </a:solidFill>
              </a:rPr>
              <a:t>Copyright © 2012 Association for Career and Technical Education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885" y="5571309"/>
            <a:ext cx="986245" cy="986245"/>
          </a:xfrm>
          <a:prstGeom prst="rect">
            <a:avLst/>
          </a:prstGeom>
        </p:spPr>
      </p:pic>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7" name="Slide Number Placeholder 6"/>
          <p:cNvSpPr>
            <a:spLocks noGrp="1"/>
          </p:cNvSpPr>
          <p:nvPr>
            <p:ph type="sldNum" sz="quarter" idx="12"/>
          </p:nvPr>
        </p:nvSpPr>
        <p:spPr/>
        <p:txBody>
          <a:bodyPr/>
          <a:lstStyle/>
          <a:p>
            <a:fld id="{1163C79F-F27E-484E-B02C-AA930E51F10C}" type="slidenum">
              <a:rPr lang="en-US" smtClean="0"/>
              <a:pPr/>
              <a:t>50</a:t>
            </a:fld>
            <a:endParaRPr lang="en-US"/>
          </a:p>
        </p:txBody>
      </p:sp>
    </p:spTree>
    <p:extLst>
      <p:ext uri="{BB962C8B-B14F-4D97-AF65-F5344CB8AC3E}">
        <p14:creationId xmlns:p14="http://schemas.microsoft.com/office/powerpoint/2010/main" val="31610923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647" y="312710"/>
            <a:ext cx="8229600" cy="1143000"/>
          </a:xfrm>
        </p:spPr>
        <p:txBody>
          <a:bodyPr/>
          <a:lstStyle/>
          <a:p>
            <a:r>
              <a:rPr lang="en-US" dirty="0" smtClean="0"/>
              <a:t>College and Career Readiness</a:t>
            </a:r>
            <a:endParaRPr lang="en-US" dirty="0"/>
          </a:p>
        </p:txBody>
      </p:sp>
      <p:sp>
        <p:nvSpPr>
          <p:cNvPr id="7"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pPr/>
              <a:t>51</a:t>
            </a:fld>
            <a:endParaRPr lang="en-US"/>
          </a:p>
        </p:txBody>
      </p:sp>
      <p:grpSp>
        <p:nvGrpSpPr>
          <p:cNvPr id="16" name="Group 15"/>
          <p:cNvGrpSpPr/>
          <p:nvPr/>
        </p:nvGrpSpPr>
        <p:grpSpPr>
          <a:xfrm>
            <a:off x="558530" y="1486789"/>
            <a:ext cx="4588625" cy="4869561"/>
            <a:chOff x="558530" y="1486789"/>
            <a:chExt cx="4588625" cy="4869561"/>
          </a:xfrm>
          <a:solidFill>
            <a:schemeClr val="tx2"/>
          </a:solidFill>
        </p:grpSpPr>
        <p:sp>
          <p:nvSpPr>
            <p:cNvPr id="11" name="Oval 10"/>
            <p:cNvSpPr/>
            <p:nvPr/>
          </p:nvSpPr>
          <p:spPr>
            <a:xfrm>
              <a:off x="558530" y="1486789"/>
              <a:ext cx="4588625" cy="4869561"/>
            </a:xfrm>
            <a:prstGeom prst="ellipse">
              <a:avLst/>
            </a:prstGeom>
            <a:grp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77766" y="3113543"/>
              <a:ext cx="2849420" cy="1569660"/>
            </a:xfrm>
            <a:prstGeom prst="rect">
              <a:avLst/>
            </a:prstGeom>
            <a:grpFill/>
            <a:ln>
              <a:noFill/>
            </a:ln>
          </p:spPr>
          <p:txBody>
            <a:bodyPr wrap="square" rtlCol="0">
              <a:spAutoFit/>
            </a:bodyPr>
            <a:lstStyle/>
            <a:p>
              <a:pPr algn="ctr"/>
              <a:r>
                <a:rPr lang="en-US" sz="4800" dirty="0" smtClean="0">
                  <a:solidFill>
                    <a:schemeClr val="bg1"/>
                  </a:solidFill>
                </a:rPr>
                <a:t>Career Readiness</a:t>
              </a:r>
            </a:p>
          </p:txBody>
        </p:sp>
      </p:grpSp>
      <p:grpSp>
        <p:nvGrpSpPr>
          <p:cNvPr id="15" name="Group 14"/>
          <p:cNvGrpSpPr/>
          <p:nvPr/>
        </p:nvGrpSpPr>
        <p:grpSpPr>
          <a:xfrm>
            <a:off x="3776352" y="1463593"/>
            <a:ext cx="4588625" cy="4869561"/>
            <a:chOff x="3776352" y="1463593"/>
            <a:chExt cx="4588625" cy="4869561"/>
          </a:xfrm>
        </p:grpSpPr>
        <p:sp>
          <p:nvSpPr>
            <p:cNvPr id="8" name="Oval 7"/>
            <p:cNvSpPr/>
            <p:nvPr/>
          </p:nvSpPr>
          <p:spPr>
            <a:xfrm>
              <a:off x="3776352" y="1463593"/>
              <a:ext cx="4588625" cy="4869561"/>
            </a:xfrm>
            <a:prstGeom prst="ellipse">
              <a:avLst/>
            </a:prstGeom>
            <a:solidFill>
              <a:schemeClr val="bg1">
                <a:lumMod val="65000"/>
              </a:schemeClr>
            </a:solid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039885" y="3113543"/>
              <a:ext cx="3325092" cy="1569660"/>
            </a:xfrm>
            <a:prstGeom prst="rect">
              <a:avLst/>
            </a:prstGeom>
            <a:ln>
              <a:noFill/>
            </a:ln>
          </p:spPr>
          <p:txBody>
            <a:bodyPr wrap="square">
              <a:spAutoFit/>
            </a:bodyPr>
            <a:lstStyle/>
            <a:p>
              <a:pPr algn="ctr"/>
              <a:r>
                <a:rPr lang="en-US" sz="4800" dirty="0">
                  <a:solidFill>
                    <a:schemeClr val="bg1"/>
                  </a:solidFill>
                </a:rPr>
                <a:t>College Readiness</a:t>
              </a:r>
            </a:p>
          </p:txBody>
        </p:sp>
      </p:grpSp>
      <p:grpSp>
        <p:nvGrpSpPr>
          <p:cNvPr id="45" name="Group 44"/>
          <p:cNvGrpSpPr/>
          <p:nvPr/>
        </p:nvGrpSpPr>
        <p:grpSpPr>
          <a:xfrm>
            <a:off x="3706405" y="2060028"/>
            <a:ext cx="1440749" cy="3731171"/>
            <a:chOff x="3706405" y="2190897"/>
            <a:chExt cx="1440749" cy="3470243"/>
          </a:xfrm>
        </p:grpSpPr>
        <p:grpSp>
          <p:nvGrpSpPr>
            <p:cNvPr id="44" name="Group 43"/>
            <p:cNvGrpSpPr/>
            <p:nvPr/>
          </p:nvGrpSpPr>
          <p:grpSpPr>
            <a:xfrm>
              <a:off x="3784841" y="2190897"/>
              <a:ext cx="1240001" cy="3470243"/>
              <a:chOff x="3784841" y="2190897"/>
              <a:chExt cx="1240001" cy="3470243"/>
            </a:xfrm>
          </p:grpSpPr>
          <p:sp>
            <p:nvSpPr>
              <p:cNvPr id="41" name="Moon 40"/>
              <p:cNvSpPr/>
              <p:nvPr/>
            </p:nvSpPr>
            <p:spPr>
              <a:xfrm>
                <a:off x="3784841" y="2190898"/>
                <a:ext cx="766137" cy="3470242"/>
              </a:xfrm>
              <a:prstGeom prst="moon">
                <a:avLst/>
              </a:prstGeom>
              <a:solidFill>
                <a:schemeClr val="accent6">
                  <a:lumMod val="75000"/>
                </a:schemeClr>
              </a:solid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Moon 41"/>
              <p:cNvSpPr/>
              <p:nvPr/>
            </p:nvSpPr>
            <p:spPr>
              <a:xfrm rot="10800000">
                <a:off x="4362198" y="2190897"/>
                <a:ext cx="662644" cy="3449222"/>
              </a:xfrm>
              <a:prstGeom prst="moon">
                <a:avLst/>
              </a:prstGeom>
              <a:solidFill>
                <a:schemeClr val="accent6">
                  <a:lumMod val="75000"/>
                </a:schemeClr>
              </a:solid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093935" y="2190898"/>
                <a:ext cx="662644" cy="3449222"/>
              </a:xfrm>
              <a:prstGeom prst="ellipse">
                <a:avLst/>
              </a:prstGeom>
              <a:solidFill>
                <a:schemeClr val="accent6">
                  <a:lumMod val="75000"/>
                </a:scheme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p:nvSpPr>
          <p:spPr>
            <a:xfrm>
              <a:off x="3706405" y="3479717"/>
              <a:ext cx="1440749" cy="944636"/>
            </a:xfrm>
            <a:prstGeom prst="rect">
              <a:avLst/>
            </a:prstGeom>
          </p:spPr>
          <p:txBody>
            <a:bodyPr wrap="square">
              <a:spAutoFit/>
            </a:bodyPr>
            <a:lstStyle/>
            <a:p>
              <a:pPr algn="ctr"/>
              <a:r>
                <a:rPr lang="en-US" sz="2000" b="1" dirty="0" smtClean="0">
                  <a:solidFill>
                    <a:schemeClr val="bg1"/>
                  </a:solidFill>
                </a:rPr>
                <a:t>College &amp; Career </a:t>
              </a:r>
              <a:r>
                <a:rPr lang="en-US" sz="2000" b="1" dirty="0">
                  <a:solidFill>
                    <a:schemeClr val="bg1"/>
                  </a:solidFill>
                </a:rPr>
                <a:t>Readiness</a:t>
              </a:r>
            </a:p>
          </p:txBody>
        </p:sp>
      </p:grpSp>
    </p:spTree>
    <p:extLst>
      <p:ext uri="{BB962C8B-B14F-4D97-AF65-F5344CB8AC3E}">
        <p14:creationId xmlns:p14="http://schemas.microsoft.com/office/powerpoint/2010/main" val="35264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inVertical)">
                                      <p:cBhvr>
                                        <p:cTn id="1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rmAutofit fontScale="90000"/>
          </a:bodyPr>
          <a:lstStyle/>
          <a:p>
            <a:r>
              <a:rPr lang="en-US" dirty="0" smtClean="0"/>
              <a:t>The Student </a:t>
            </a:r>
            <a:r>
              <a:rPr lang="en-US" dirty="0"/>
              <a:t>Perspective</a:t>
            </a:r>
            <a:br>
              <a:rPr lang="en-US" dirty="0"/>
            </a:br>
            <a:r>
              <a:rPr lang="en-US" sz="2700" dirty="0">
                <a:hlinkClick r:id="rId3"/>
              </a:rPr>
              <a:t>http://txccrsc.org/master-trainer-portal</a:t>
            </a:r>
            <a:r>
              <a:rPr lang="en-US" sz="2700" dirty="0" smtClean="0">
                <a:hlinkClick r:id="rId3"/>
              </a:rPr>
              <a:t>/</a:t>
            </a:r>
            <a:r>
              <a:rPr lang="en-US" sz="2700" dirty="0" smtClean="0"/>
              <a:t> </a:t>
            </a:r>
            <a:endParaRPr lang="en-US" sz="2700" dirty="0"/>
          </a:p>
        </p:txBody>
      </p:sp>
      <p:sp>
        <p:nvSpPr>
          <p:cNvPr id="4"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5" name="Slide Number Placeholder 3"/>
          <p:cNvSpPr>
            <a:spLocks noGrp="1"/>
          </p:cNvSpPr>
          <p:nvPr>
            <p:ph type="sldNum" sz="quarter" idx="12"/>
          </p:nvPr>
        </p:nvSpPr>
        <p:spPr>
          <a:xfrm>
            <a:off x="6553200" y="6356350"/>
            <a:ext cx="2133600" cy="365125"/>
          </a:xfrm>
        </p:spPr>
        <p:txBody>
          <a:bodyPr/>
          <a:lstStyle/>
          <a:p>
            <a:fld id="{1163C79F-F27E-484E-B02C-AA930E51F10C}" type="slidenum">
              <a:rPr lang="en-US" smtClean="0"/>
              <a:pPr/>
              <a:t>52</a:t>
            </a:fld>
            <a:endParaRPr lang="en-US" dirty="0"/>
          </a:p>
        </p:txBody>
      </p:sp>
      <p:pic>
        <p:nvPicPr>
          <p:cNvPr id="8"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2869" t="28629" r="53832" b="27966"/>
          <a:stretch/>
        </p:blipFill>
        <p:spPr bwMode="auto">
          <a:xfrm>
            <a:off x="1021232" y="1417638"/>
            <a:ext cx="7101535" cy="4678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6655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a:t>
            </a:r>
            <a:r>
              <a:rPr lang="en-US" dirty="0" smtClean="0">
                <a:solidFill>
                  <a:schemeClr val="tx1"/>
                </a:solidFill>
              </a:rPr>
              <a:t>Four Keys</a:t>
            </a:r>
            <a:r>
              <a:rPr lang="en-US" dirty="0" smtClean="0"/>
              <a:t> to </a:t>
            </a:r>
            <a:r>
              <a:rPr lang="en-US" dirty="0" smtClean="0">
                <a:solidFill>
                  <a:schemeClr val="tx1"/>
                </a:solidFill>
              </a:rPr>
              <a:t>College and Career Readiness</a:t>
            </a:r>
            <a:endParaRPr lang="en-US" dirty="0">
              <a:solidFill>
                <a:schemeClr val="tx1"/>
              </a:solidFill>
            </a:endParaRPr>
          </a:p>
        </p:txBody>
      </p:sp>
      <p:sp>
        <p:nvSpPr>
          <p:cNvPr id="5" name="Subtitle 4"/>
          <p:cNvSpPr>
            <a:spLocks noGrp="1"/>
          </p:cNvSpPr>
          <p:nvPr>
            <p:ph type="subTitle" idx="1"/>
          </p:nvPr>
        </p:nvSpPr>
        <p:spPr>
          <a:xfrm>
            <a:off x="1727200" y="3600450"/>
            <a:ext cx="7289800" cy="1752600"/>
          </a:xfrm>
        </p:spPr>
        <p:txBody>
          <a:bodyPr/>
          <a:lstStyle/>
          <a:p>
            <a:r>
              <a:rPr lang="en-US" dirty="0" smtClean="0"/>
              <a:t>Based on the work of Dr. David Conley</a:t>
            </a:r>
            <a:endParaRPr lang="en-US" dirty="0"/>
          </a:p>
        </p:txBody>
      </p:sp>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3" name="Slide Number Placeholder 2"/>
          <p:cNvSpPr>
            <a:spLocks noGrp="1"/>
          </p:cNvSpPr>
          <p:nvPr>
            <p:ph type="sldNum" sz="quarter" idx="12"/>
          </p:nvPr>
        </p:nvSpPr>
        <p:spPr/>
        <p:txBody>
          <a:bodyPr/>
          <a:lstStyle/>
          <a:p>
            <a:fld id="{1163C79F-F27E-484E-B02C-AA930E51F10C}" type="slidenum">
              <a:rPr lang="en-US" smtClean="0"/>
              <a:pPr/>
              <a:t>53</a:t>
            </a:fld>
            <a:endParaRPr lang="en-US"/>
          </a:p>
        </p:txBody>
      </p:sp>
      <p:pic>
        <p:nvPicPr>
          <p:cNvPr id="19458" name="Picture 2" descr="C:\Users\slane\AppData\Local\Microsoft\Windows\Temporary Internet Files\Content.IE5\EKDQBGNX\MC90018759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352800"/>
            <a:ext cx="2473140" cy="274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2098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dirty="0" smtClean="0"/>
              <a:t>A Comprehensive Approach</a:t>
            </a:r>
            <a:endParaRPr lang="en-US" dirty="0"/>
          </a:p>
        </p:txBody>
      </p:sp>
      <p:sp>
        <p:nvSpPr>
          <p:cNvPr id="3" name="Content Placeholder 2"/>
          <p:cNvSpPr>
            <a:spLocks noGrp="1"/>
          </p:cNvSpPr>
          <p:nvPr>
            <p:ph idx="1"/>
          </p:nvPr>
        </p:nvSpPr>
        <p:spPr>
          <a:xfrm>
            <a:off x="457200" y="1600200"/>
            <a:ext cx="8229600" cy="4871720"/>
          </a:xfrm>
        </p:spPr>
        <p:txBody>
          <a:bodyPr>
            <a:normAutofit/>
          </a:bodyPr>
          <a:lstStyle/>
          <a:p>
            <a:r>
              <a:rPr lang="en-US" dirty="0" smtClean="0"/>
              <a:t>College and career readiness is more than a cut score</a:t>
            </a:r>
          </a:p>
          <a:p>
            <a:r>
              <a:rPr lang="en-US" dirty="0" smtClean="0"/>
              <a:t>Behaviors, contextual awareness, and thinking skills are all part of college and career readiness</a:t>
            </a:r>
          </a:p>
          <a:p>
            <a:r>
              <a:rPr lang="en-US" dirty="0" smtClean="0"/>
              <a:t>A comprehensive approach can shape school practices and student behaviors</a:t>
            </a:r>
          </a:p>
          <a:p>
            <a:pPr marL="0" indent="0" algn="r">
              <a:buNone/>
            </a:pPr>
            <a:endParaRPr lang="en-US" sz="1400" dirty="0" smtClean="0"/>
          </a:p>
          <a:p>
            <a:pPr marL="0" indent="0" algn="r">
              <a:buNone/>
            </a:pPr>
            <a:endParaRPr lang="en-US" sz="1400" dirty="0"/>
          </a:p>
          <a:p>
            <a:pPr marL="0" indent="0" algn="r">
              <a:buNone/>
            </a:pPr>
            <a:endParaRPr lang="en-US" sz="1400" dirty="0" smtClean="0"/>
          </a:p>
          <a:p>
            <a:pPr marL="0" indent="0" algn="r">
              <a:buNone/>
            </a:pPr>
            <a:r>
              <a:rPr lang="en-US" sz="1400" dirty="0" smtClean="0"/>
              <a:t>Conley</a:t>
            </a:r>
            <a:r>
              <a:rPr lang="en-US" sz="1400" dirty="0"/>
              <a:t>, D. (2010). </a:t>
            </a:r>
            <a:r>
              <a:rPr lang="en-US" sz="1400" i="1" dirty="0"/>
              <a:t>College and Career Ready</a:t>
            </a:r>
            <a:r>
              <a:rPr lang="en-US" sz="1400" dirty="0"/>
              <a:t>. San Francisco: </a:t>
            </a:r>
            <a:r>
              <a:rPr lang="en-US" sz="1400" dirty="0" err="1"/>
              <a:t>Jossey</a:t>
            </a:r>
            <a:r>
              <a:rPr lang="en-US" sz="1400" dirty="0"/>
              <a:t>-Bass. </a:t>
            </a:r>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pPr/>
              <a:t>54</a:t>
            </a:fld>
            <a:endParaRPr lang="en-US"/>
          </a:p>
        </p:txBody>
      </p:sp>
    </p:spTree>
    <p:extLst>
      <p:ext uri="{BB962C8B-B14F-4D97-AF65-F5344CB8AC3E}">
        <p14:creationId xmlns:p14="http://schemas.microsoft.com/office/powerpoint/2010/main" val="23738251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373204" y="274997"/>
            <a:ext cx="3187520" cy="1397081"/>
          </a:xfrm>
          <a:prstGeom prst="rightArrow">
            <a:avLst>
              <a:gd name="adj1" fmla="val 77059"/>
              <a:gd name="adj2" fmla="val 49412"/>
            </a:avLst>
          </a:prstGeom>
          <a:solidFill>
            <a:schemeClr val="accent6">
              <a:lumMod val="20000"/>
              <a:lumOff val="8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52" name="Rectangle 3"/>
          <p:cNvSpPr>
            <a:spLocks noGrp="1" noChangeArrowheads="1"/>
          </p:cNvSpPr>
          <p:nvPr>
            <p:ph type="body" sz="half" idx="4294967295"/>
          </p:nvPr>
        </p:nvSpPr>
        <p:spPr>
          <a:xfrm>
            <a:off x="3761604" y="294791"/>
            <a:ext cx="5148715" cy="6469293"/>
          </a:xfrm>
          <a:effectLst/>
        </p:spPr>
        <p:txBody>
          <a:bodyPr>
            <a:noAutofit/>
          </a:bodyPr>
          <a:lstStyle/>
          <a:p>
            <a:pPr marL="0" indent="0">
              <a:buNone/>
            </a:pPr>
            <a:r>
              <a:rPr lang="en-US" sz="2000" b="1" dirty="0" smtClean="0">
                <a:effectLst>
                  <a:outerShdw blurRad="50800" dist="38100" dir="2700000" algn="tl" rotWithShape="0">
                    <a:srgbClr val="000000">
                      <a:alpha val="43000"/>
                    </a:srgbClr>
                  </a:outerShdw>
                </a:effectLst>
              </a:rPr>
              <a:t> </a:t>
            </a:r>
            <a:r>
              <a:rPr lang="en-US" sz="2000" b="1" dirty="0" smtClean="0"/>
              <a:t>Key Cognitive Strategies</a:t>
            </a:r>
          </a:p>
          <a:p>
            <a:pPr marL="457200" lvl="1" indent="0">
              <a:spcAft>
                <a:spcPts val="1200"/>
              </a:spcAft>
              <a:buClr>
                <a:schemeClr val="bg1"/>
              </a:buClr>
              <a:buNone/>
            </a:pPr>
            <a:r>
              <a:rPr lang="en-US" sz="1600" dirty="0" smtClean="0">
                <a:solidFill>
                  <a:schemeClr val="accent2"/>
                </a:solidFill>
              </a:rPr>
              <a:t>	</a:t>
            </a:r>
            <a:r>
              <a:rPr lang="en-US" sz="1600" dirty="0" smtClean="0">
                <a:solidFill>
                  <a:schemeClr val="accent6">
                    <a:lumMod val="75000"/>
                  </a:schemeClr>
                </a:solidFill>
              </a:rPr>
              <a:t>Problem </a:t>
            </a:r>
            <a:r>
              <a:rPr lang="en-US" sz="1600" dirty="0">
                <a:solidFill>
                  <a:schemeClr val="accent6">
                    <a:lumMod val="75000"/>
                  </a:schemeClr>
                </a:solidFill>
              </a:rPr>
              <a:t>formulation, research, </a:t>
            </a:r>
            <a:r>
              <a:rPr lang="en-US" sz="1600" dirty="0" smtClean="0">
                <a:solidFill>
                  <a:schemeClr val="accent6">
                    <a:lumMod val="75000"/>
                  </a:schemeClr>
                </a:solidFill>
              </a:rPr>
              <a:t>	interpretation</a:t>
            </a:r>
            <a:r>
              <a:rPr lang="en-US" sz="1600" dirty="0">
                <a:solidFill>
                  <a:schemeClr val="accent6">
                    <a:lumMod val="75000"/>
                  </a:schemeClr>
                </a:solidFill>
              </a:rPr>
              <a:t>, communication, </a:t>
            </a:r>
            <a:r>
              <a:rPr lang="en-US" sz="1600" dirty="0" smtClean="0">
                <a:solidFill>
                  <a:schemeClr val="accent6">
                    <a:lumMod val="75000"/>
                  </a:schemeClr>
                </a:solidFill>
              </a:rPr>
              <a:t>	</a:t>
            </a:r>
            <a:r>
              <a:rPr lang="en-US" sz="1600" dirty="0">
                <a:solidFill>
                  <a:schemeClr val="accent6">
                    <a:lumMod val="75000"/>
                  </a:schemeClr>
                </a:solidFill>
              </a:rPr>
              <a:t/>
            </a:r>
            <a:br>
              <a:rPr lang="en-US" sz="1600" dirty="0">
                <a:solidFill>
                  <a:schemeClr val="accent6">
                    <a:lumMod val="75000"/>
                  </a:schemeClr>
                </a:solidFill>
              </a:rPr>
            </a:br>
            <a:r>
              <a:rPr lang="en-US" sz="1600" dirty="0" smtClean="0">
                <a:solidFill>
                  <a:schemeClr val="accent6">
                    <a:lumMod val="75000"/>
                  </a:schemeClr>
                </a:solidFill>
              </a:rPr>
              <a:t>	precision </a:t>
            </a:r>
            <a:r>
              <a:rPr lang="en-US" sz="1600" dirty="0">
                <a:solidFill>
                  <a:schemeClr val="accent6">
                    <a:lumMod val="75000"/>
                  </a:schemeClr>
                </a:solidFill>
              </a:rPr>
              <a:t>and </a:t>
            </a:r>
            <a:r>
              <a:rPr lang="en-US" sz="1600" dirty="0" smtClean="0">
                <a:solidFill>
                  <a:schemeClr val="accent6">
                    <a:lumMod val="75000"/>
                  </a:schemeClr>
                </a:solidFill>
              </a:rPr>
              <a:t>accuracy</a:t>
            </a:r>
          </a:p>
          <a:p>
            <a:pPr marL="0" indent="0">
              <a:buNone/>
            </a:pPr>
            <a:endParaRPr lang="en-US" sz="2000" b="1" dirty="0" smtClean="0">
              <a:solidFill>
                <a:srgbClr val="000000"/>
              </a:solidFill>
            </a:endParaRPr>
          </a:p>
          <a:p>
            <a:pPr marL="0" indent="0">
              <a:buNone/>
            </a:pPr>
            <a:r>
              <a:rPr lang="en-US" sz="2000" b="1" dirty="0" smtClean="0">
                <a:solidFill>
                  <a:srgbClr val="000000"/>
                </a:solidFill>
              </a:rPr>
              <a:t>Key Content Knowledge</a:t>
            </a:r>
          </a:p>
          <a:p>
            <a:pPr marL="457200" lvl="1" indent="0">
              <a:spcAft>
                <a:spcPts val="1200"/>
              </a:spcAft>
              <a:buClr>
                <a:schemeClr val="bg1"/>
              </a:buClr>
              <a:buNone/>
            </a:pPr>
            <a:r>
              <a:rPr lang="en-US" sz="1600" dirty="0" smtClean="0">
                <a:solidFill>
                  <a:schemeClr val="accent2"/>
                </a:solidFill>
              </a:rPr>
              <a:t>	</a:t>
            </a:r>
            <a:r>
              <a:rPr lang="en-US" sz="1600" dirty="0" smtClean="0">
                <a:solidFill>
                  <a:srgbClr val="E46C0A"/>
                </a:solidFill>
              </a:rPr>
              <a:t>Key </a:t>
            </a:r>
            <a:r>
              <a:rPr lang="en-US" sz="1600" dirty="0">
                <a:solidFill>
                  <a:srgbClr val="E46C0A"/>
                </a:solidFill>
              </a:rPr>
              <a:t>terms &amp; terminology, factual </a:t>
            </a:r>
            <a:r>
              <a:rPr lang="en-US" sz="1600" dirty="0" smtClean="0">
                <a:solidFill>
                  <a:srgbClr val="E46C0A"/>
                </a:solidFill>
              </a:rPr>
              <a:t>	information</a:t>
            </a:r>
            <a:r>
              <a:rPr lang="en-US" sz="1600" dirty="0">
                <a:solidFill>
                  <a:srgbClr val="E46C0A"/>
                </a:solidFill>
              </a:rPr>
              <a:t>, linking ideas, organizing </a:t>
            </a:r>
            <a:r>
              <a:rPr lang="en-US" sz="1600" dirty="0" smtClean="0">
                <a:solidFill>
                  <a:srgbClr val="E46C0A"/>
                </a:solidFill>
              </a:rPr>
              <a:t>	concepts, academic and technical skills</a:t>
            </a:r>
          </a:p>
          <a:p>
            <a:pPr marL="0" indent="0">
              <a:buNone/>
            </a:pPr>
            <a:r>
              <a:rPr lang="en-US" sz="2000" b="1" dirty="0" smtClean="0">
                <a:solidFill>
                  <a:srgbClr val="000000"/>
                </a:solidFill>
              </a:rPr>
              <a:t>Key Learning Skills &amp; Techniques</a:t>
            </a:r>
          </a:p>
          <a:p>
            <a:pPr marL="457200" lvl="1" indent="0">
              <a:buClrTx/>
              <a:buNone/>
            </a:pPr>
            <a:r>
              <a:rPr lang="en-US" sz="1600" dirty="0" smtClean="0">
                <a:solidFill>
                  <a:schemeClr val="accent2"/>
                </a:solidFill>
              </a:rPr>
              <a:t>	</a:t>
            </a:r>
            <a:r>
              <a:rPr lang="en-US" sz="1600" dirty="0" smtClean="0">
                <a:solidFill>
                  <a:srgbClr val="E46C0A"/>
                </a:solidFill>
              </a:rPr>
              <a:t>Time </a:t>
            </a:r>
            <a:r>
              <a:rPr lang="en-US" sz="1600" dirty="0">
                <a:solidFill>
                  <a:srgbClr val="E46C0A"/>
                </a:solidFill>
              </a:rPr>
              <a:t>management, study skills, goal </a:t>
            </a:r>
            <a:r>
              <a:rPr lang="en-US" sz="1600" dirty="0" smtClean="0">
                <a:solidFill>
                  <a:srgbClr val="E46C0A"/>
                </a:solidFill>
              </a:rPr>
              <a:t>	setting</a:t>
            </a:r>
            <a:r>
              <a:rPr lang="en-US" sz="1600" dirty="0">
                <a:solidFill>
                  <a:srgbClr val="E46C0A"/>
                </a:solidFill>
              </a:rPr>
              <a:t>, self-awareness, persistence, </a:t>
            </a:r>
            <a:r>
              <a:rPr lang="en-US" sz="1600" dirty="0" smtClean="0">
                <a:solidFill>
                  <a:srgbClr val="E46C0A"/>
                </a:solidFill>
              </a:rPr>
              <a:t>	collaborative </a:t>
            </a:r>
            <a:r>
              <a:rPr lang="en-US" sz="1600" dirty="0">
                <a:solidFill>
                  <a:srgbClr val="E46C0A"/>
                </a:solidFill>
              </a:rPr>
              <a:t>learning, student </a:t>
            </a:r>
            <a:r>
              <a:rPr lang="en-US" sz="1600" dirty="0" smtClean="0">
                <a:solidFill>
                  <a:srgbClr val="E46C0A"/>
                </a:solidFill>
              </a:rPr>
              <a:t>	ownership </a:t>
            </a:r>
            <a:r>
              <a:rPr lang="en-US" sz="1600" dirty="0">
                <a:solidFill>
                  <a:srgbClr val="E46C0A"/>
                </a:solidFill>
              </a:rPr>
              <a:t>of learning, technological </a:t>
            </a:r>
            <a:r>
              <a:rPr lang="en-US" sz="1600" dirty="0" smtClean="0">
                <a:solidFill>
                  <a:srgbClr val="E46C0A"/>
                </a:solidFill>
              </a:rPr>
              <a:t>	proficiency</a:t>
            </a:r>
            <a:r>
              <a:rPr lang="en-US" sz="1600" dirty="0">
                <a:solidFill>
                  <a:srgbClr val="E46C0A"/>
                </a:solidFill>
              </a:rPr>
              <a:t>, retention of factual </a:t>
            </a:r>
            <a:r>
              <a:rPr lang="en-US" sz="1600" dirty="0" smtClean="0">
                <a:solidFill>
                  <a:srgbClr val="E46C0A"/>
                </a:solidFill>
              </a:rPr>
              <a:t>	information</a:t>
            </a:r>
          </a:p>
          <a:p>
            <a:pPr marL="0" indent="0">
              <a:buNone/>
            </a:pPr>
            <a:r>
              <a:rPr lang="en-US" sz="2000" b="1" dirty="0" smtClean="0">
                <a:solidFill>
                  <a:srgbClr val="000000"/>
                </a:solidFill>
              </a:rPr>
              <a:t>Key Transition Knowledge &amp; Skills  </a:t>
            </a:r>
          </a:p>
          <a:p>
            <a:pPr marL="457200" lvl="1" indent="0">
              <a:buClrTx/>
              <a:buNone/>
            </a:pPr>
            <a:r>
              <a:rPr lang="en-US" sz="1600" dirty="0" smtClean="0">
                <a:solidFill>
                  <a:schemeClr val="accent2"/>
                </a:solidFill>
              </a:rPr>
              <a:t>	</a:t>
            </a:r>
            <a:r>
              <a:rPr lang="en-US" sz="1600" dirty="0" smtClean="0">
                <a:solidFill>
                  <a:srgbClr val="E46C0A"/>
                </a:solidFill>
              </a:rPr>
              <a:t>Postsecondary </a:t>
            </a:r>
            <a:r>
              <a:rPr lang="en-US" sz="1600" dirty="0">
                <a:solidFill>
                  <a:srgbClr val="E46C0A"/>
                </a:solidFill>
              </a:rPr>
              <a:t>program selection, </a:t>
            </a:r>
            <a:r>
              <a:rPr lang="en-US" sz="1600" dirty="0" smtClean="0">
                <a:solidFill>
                  <a:srgbClr val="E46C0A"/>
                </a:solidFill>
              </a:rPr>
              <a:t>	admissions </a:t>
            </a:r>
            <a:r>
              <a:rPr lang="en-US" sz="1600" dirty="0">
                <a:solidFill>
                  <a:srgbClr val="E46C0A"/>
                </a:solidFill>
              </a:rPr>
              <a:t>requirements, financial </a:t>
            </a:r>
            <a:r>
              <a:rPr lang="en-US" sz="1600" dirty="0" smtClean="0">
                <a:solidFill>
                  <a:srgbClr val="E46C0A"/>
                </a:solidFill>
              </a:rPr>
              <a:t>	aid</a:t>
            </a:r>
            <a:r>
              <a:rPr lang="en-US" sz="1600" dirty="0">
                <a:solidFill>
                  <a:srgbClr val="E46C0A"/>
                </a:solidFill>
              </a:rPr>
              <a:t>, </a:t>
            </a:r>
            <a:r>
              <a:rPr lang="en-US" sz="1600" dirty="0" smtClean="0">
                <a:solidFill>
                  <a:srgbClr val="E46C0A"/>
                </a:solidFill>
              </a:rPr>
              <a:t/>
            </a:r>
            <a:br>
              <a:rPr lang="en-US" sz="1600" dirty="0" smtClean="0">
                <a:solidFill>
                  <a:srgbClr val="E46C0A"/>
                </a:solidFill>
              </a:rPr>
            </a:br>
            <a:r>
              <a:rPr lang="en-US" sz="1600" dirty="0" smtClean="0">
                <a:solidFill>
                  <a:srgbClr val="E46C0A"/>
                </a:solidFill>
              </a:rPr>
              <a:t>	career </a:t>
            </a:r>
            <a:r>
              <a:rPr lang="en-US" sz="1600" dirty="0">
                <a:solidFill>
                  <a:srgbClr val="E46C0A"/>
                </a:solidFill>
              </a:rPr>
              <a:t>pathways, postsecondary </a:t>
            </a:r>
            <a:r>
              <a:rPr lang="en-US" sz="1600" dirty="0" smtClean="0">
                <a:solidFill>
                  <a:srgbClr val="E46C0A"/>
                </a:solidFill>
              </a:rPr>
              <a:t>culture</a:t>
            </a:r>
            <a:r>
              <a:rPr lang="en-US" sz="1600" dirty="0">
                <a:solidFill>
                  <a:srgbClr val="E46C0A"/>
                </a:solidFill>
              </a:rPr>
              <a:t>, </a:t>
            </a:r>
            <a:r>
              <a:rPr lang="en-US" sz="1600" dirty="0" smtClean="0">
                <a:solidFill>
                  <a:srgbClr val="E46C0A"/>
                </a:solidFill>
              </a:rPr>
              <a:t/>
            </a:r>
            <a:br>
              <a:rPr lang="en-US" sz="1600" dirty="0" smtClean="0">
                <a:solidFill>
                  <a:srgbClr val="E46C0A"/>
                </a:solidFill>
              </a:rPr>
            </a:br>
            <a:r>
              <a:rPr lang="en-US" sz="1600" dirty="0" smtClean="0">
                <a:solidFill>
                  <a:srgbClr val="E46C0A"/>
                </a:solidFill>
              </a:rPr>
              <a:t>	role </a:t>
            </a:r>
            <a:r>
              <a:rPr lang="en-US" sz="1600" dirty="0">
                <a:solidFill>
                  <a:srgbClr val="E46C0A"/>
                </a:solidFill>
              </a:rPr>
              <a:t>&amp; identity issues, </a:t>
            </a:r>
            <a:r>
              <a:rPr lang="en-US" sz="1600" dirty="0" smtClean="0">
                <a:solidFill>
                  <a:srgbClr val="E46C0A"/>
                </a:solidFill>
              </a:rPr>
              <a:t>agency</a:t>
            </a:r>
            <a:endParaRPr lang="en-US" sz="1600" dirty="0">
              <a:solidFill>
                <a:srgbClr val="E46C0A"/>
              </a:solidFill>
            </a:endParaRPr>
          </a:p>
        </p:txBody>
      </p:sp>
      <p:grpSp>
        <p:nvGrpSpPr>
          <p:cNvPr id="4" name="Group 3"/>
          <p:cNvGrpSpPr/>
          <p:nvPr/>
        </p:nvGrpSpPr>
        <p:grpSpPr>
          <a:xfrm>
            <a:off x="824218" y="388028"/>
            <a:ext cx="3397261" cy="1999562"/>
            <a:chOff x="496496" y="2913656"/>
            <a:chExt cx="3051823" cy="1841876"/>
          </a:xfrm>
        </p:grpSpPr>
        <p:sp>
          <p:nvSpPr>
            <p:cNvPr id="6" name="TextBox 5"/>
            <p:cNvSpPr txBox="1"/>
            <p:nvPr/>
          </p:nvSpPr>
          <p:spPr>
            <a:xfrm>
              <a:off x="1403830" y="2913656"/>
              <a:ext cx="2144489" cy="340207"/>
            </a:xfrm>
            <a:prstGeom prst="rect">
              <a:avLst/>
            </a:prstGeom>
            <a:noFill/>
          </p:spPr>
          <p:txBody>
            <a:bodyPr wrap="square" rtlCol="0">
              <a:spAutoFit/>
            </a:bodyPr>
            <a:lstStyle/>
            <a:p>
              <a:r>
                <a:rPr lang="en-US" dirty="0">
                  <a:solidFill>
                    <a:srgbClr val="2063AA"/>
                  </a:solidFill>
                </a:rPr>
                <a:t>How do </a:t>
              </a:r>
              <a:r>
                <a:rPr lang="en-US" dirty="0" smtClean="0">
                  <a:solidFill>
                    <a:srgbClr val="2063AA"/>
                  </a:solidFill>
                </a:rPr>
                <a:t>you </a:t>
              </a:r>
              <a:endParaRPr lang="en-US" dirty="0">
                <a:solidFill>
                  <a:srgbClr val="2063AA"/>
                </a:solidFill>
              </a:endParaRPr>
            </a:p>
          </p:txBody>
        </p:sp>
        <p:sp>
          <p:nvSpPr>
            <p:cNvPr id="7" name="TextBox 6"/>
            <p:cNvSpPr txBox="1"/>
            <p:nvPr/>
          </p:nvSpPr>
          <p:spPr>
            <a:xfrm>
              <a:off x="496496" y="2969449"/>
              <a:ext cx="2550484" cy="1786083"/>
            </a:xfrm>
            <a:prstGeom prst="rect">
              <a:avLst/>
            </a:prstGeom>
            <a:noFill/>
          </p:spPr>
          <p:txBody>
            <a:bodyPr wrap="square" rtlCol="0">
              <a:spAutoFit/>
            </a:bodyPr>
            <a:lstStyle/>
            <a:p>
              <a:r>
                <a:rPr lang="en-US" sz="6000" b="1" i="1" dirty="0" smtClean="0"/>
                <a:t>THINK</a:t>
              </a:r>
              <a:endParaRPr lang="en-US" sz="6000" b="1" i="1" dirty="0"/>
            </a:p>
          </p:txBody>
        </p:sp>
      </p:grpSp>
      <p:sp>
        <p:nvSpPr>
          <p:cNvPr id="20" name="Right Arrow 19"/>
          <p:cNvSpPr/>
          <p:nvPr/>
        </p:nvSpPr>
        <p:spPr>
          <a:xfrm>
            <a:off x="373204" y="1904518"/>
            <a:ext cx="3187520" cy="1397081"/>
          </a:xfrm>
          <a:prstGeom prst="rightArrow">
            <a:avLst>
              <a:gd name="adj1" fmla="val 77059"/>
              <a:gd name="adj2" fmla="val 49412"/>
            </a:avLst>
          </a:prstGeom>
          <a:solidFill>
            <a:schemeClr val="bg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608597" y="2091961"/>
            <a:ext cx="3612882" cy="1066463"/>
            <a:chOff x="2694211" y="602813"/>
            <a:chExt cx="3153008" cy="1066463"/>
          </a:xfrm>
        </p:grpSpPr>
        <p:sp>
          <p:nvSpPr>
            <p:cNvPr id="9" name="TextBox 8"/>
            <p:cNvSpPr txBox="1"/>
            <p:nvPr/>
          </p:nvSpPr>
          <p:spPr>
            <a:xfrm>
              <a:off x="2694211" y="653613"/>
              <a:ext cx="2562907" cy="1015663"/>
            </a:xfrm>
            <a:prstGeom prst="rect">
              <a:avLst/>
            </a:prstGeom>
            <a:noFill/>
          </p:spPr>
          <p:txBody>
            <a:bodyPr wrap="square" rtlCol="0">
              <a:spAutoFit/>
            </a:bodyPr>
            <a:lstStyle/>
            <a:p>
              <a:r>
                <a:rPr lang="en-US" sz="6000" b="1" i="1" dirty="0" smtClean="0"/>
                <a:t>KNOW</a:t>
              </a:r>
              <a:endParaRPr lang="en-US" sz="6000" b="1" i="1" dirty="0"/>
            </a:p>
          </p:txBody>
        </p:sp>
        <p:sp>
          <p:nvSpPr>
            <p:cNvPr id="10" name="TextBox 9"/>
            <p:cNvSpPr txBox="1"/>
            <p:nvPr/>
          </p:nvSpPr>
          <p:spPr>
            <a:xfrm>
              <a:off x="3640271" y="602813"/>
              <a:ext cx="2206948" cy="646331"/>
            </a:xfrm>
            <a:prstGeom prst="rect">
              <a:avLst/>
            </a:prstGeom>
            <a:noFill/>
          </p:spPr>
          <p:txBody>
            <a:bodyPr wrap="square" rtlCol="0">
              <a:spAutoFit/>
            </a:bodyPr>
            <a:lstStyle/>
            <a:p>
              <a:r>
                <a:rPr lang="en-US" dirty="0">
                  <a:solidFill>
                    <a:srgbClr val="2063AA"/>
                  </a:solidFill>
                </a:rPr>
                <a:t>What do you</a:t>
              </a:r>
            </a:p>
            <a:p>
              <a:endParaRPr lang="en-US" dirty="0">
                <a:solidFill>
                  <a:srgbClr val="2063AA"/>
                </a:solidFill>
              </a:endParaRPr>
            </a:p>
          </p:txBody>
        </p:sp>
      </p:grpSp>
      <p:sp>
        <p:nvSpPr>
          <p:cNvPr id="21" name="Right Arrow 20"/>
          <p:cNvSpPr/>
          <p:nvPr/>
        </p:nvSpPr>
        <p:spPr>
          <a:xfrm>
            <a:off x="389972" y="3610660"/>
            <a:ext cx="3187520" cy="1397081"/>
          </a:xfrm>
          <a:prstGeom prst="rightArrow">
            <a:avLst>
              <a:gd name="adj1" fmla="val 77059"/>
              <a:gd name="adj2" fmla="val 49412"/>
            </a:avLst>
          </a:prstGeom>
          <a:solidFill>
            <a:schemeClr val="bg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1565084" y="3794234"/>
            <a:ext cx="2283821" cy="1367885"/>
            <a:chOff x="879593" y="5310213"/>
            <a:chExt cx="2283820" cy="1367885"/>
          </a:xfrm>
        </p:grpSpPr>
        <p:sp>
          <p:nvSpPr>
            <p:cNvPr id="12" name="TextBox 11"/>
            <p:cNvSpPr txBox="1"/>
            <p:nvPr/>
          </p:nvSpPr>
          <p:spPr>
            <a:xfrm>
              <a:off x="1018924" y="5310213"/>
              <a:ext cx="2144489" cy="369332"/>
            </a:xfrm>
            <a:prstGeom prst="rect">
              <a:avLst/>
            </a:prstGeom>
            <a:noFill/>
          </p:spPr>
          <p:txBody>
            <a:bodyPr wrap="square" rtlCol="0">
              <a:spAutoFit/>
            </a:bodyPr>
            <a:lstStyle/>
            <a:p>
              <a:r>
                <a:rPr lang="en-US" i="1" dirty="0" smtClean="0">
                  <a:solidFill>
                    <a:srgbClr val="2063AA"/>
                  </a:solidFill>
                </a:rPr>
                <a:t>How do you</a:t>
              </a:r>
            </a:p>
          </p:txBody>
        </p:sp>
        <p:sp>
          <p:nvSpPr>
            <p:cNvPr id="13" name="TextBox 12"/>
            <p:cNvSpPr txBox="1"/>
            <p:nvPr/>
          </p:nvSpPr>
          <p:spPr>
            <a:xfrm>
              <a:off x="879593" y="5385436"/>
              <a:ext cx="2144488" cy="1292662"/>
            </a:xfrm>
            <a:prstGeom prst="rect">
              <a:avLst/>
            </a:prstGeom>
            <a:noFill/>
          </p:spPr>
          <p:txBody>
            <a:bodyPr wrap="square" rtlCol="0">
              <a:spAutoFit/>
            </a:bodyPr>
            <a:lstStyle/>
            <a:p>
              <a:r>
                <a:rPr lang="en-US" sz="6000" b="1" dirty="0" smtClean="0"/>
                <a:t>ACT</a:t>
              </a:r>
              <a:endParaRPr lang="en-US" sz="6000" b="1" dirty="0"/>
            </a:p>
            <a:p>
              <a:endParaRPr lang="en-US" dirty="0"/>
            </a:p>
          </p:txBody>
        </p:sp>
      </p:grpSp>
      <p:sp>
        <p:nvSpPr>
          <p:cNvPr id="22" name="Right Arrow 21"/>
          <p:cNvSpPr/>
          <p:nvPr/>
        </p:nvSpPr>
        <p:spPr>
          <a:xfrm>
            <a:off x="389972" y="5255244"/>
            <a:ext cx="3187520" cy="1397081"/>
          </a:xfrm>
          <a:prstGeom prst="rightArrow">
            <a:avLst>
              <a:gd name="adj1" fmla="val 77059"/>
              <a:gd name="adj2" fmla="val 49412"/>
            </a:avLst>
          </a:prstGeom>
          <a:solidFill>
            <a:schemeClr val="bg1"/>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1685383" y="5440432"/>
            <a:ext cx="2194036" cy="1115771"/>
            <a:chOff x="550222" y="5061557"/>
            <a:chExt cx="2194036" cy="1115771"/>
          </a:xfrm>
        </p:grpSpPr>
        <p:sp>
          <p:nvSpPr>
            <p:cNvPr id="15" name="TextBox 14"/>
            <p:cNvSpPr txBox="1"/>
            <p:nvPr/>
          </p:nvSpPr>
          <p:spPr>
            <a:xfrm>
              <a:off x="651818" y="5161665"/>
              <a:ext cx="2092440" cy="1015663"/>
            </a:xfrm>
            <a:prstGeom prst="rect">
              <a:avLst/>
            </a:prstGeom>
            <a:noFill/>
          </p:spPr>
          <p:txBody>
            <a:bodyPr wrap="square" rtlCol="0">
              <a:spAutoFit/>
            </a:bodyPr>
            <a:lstStyle/>
            <a:p>
              <a:r>
                <a:rPr lang="en-US" sz="6000" b="1" i="1" dirty="0" smtClean="0"/>
                <a:t>GO</a:t>
              </a:r>
              <a:endParaRPr lang="en-US" sz="6000" b="1" i="1" dirty="0"/>
            </a:p>
          </p:txBody>
        </p:sp>
        <p:sp>
          <p:nvSpPr>
            <p:cNvPr id="16" name="TextBox 15"/>
            <p:cNvSpPr txBox="1"/>
            <p:nvPr/>
          </p:nvSpPr>
          <p:spPr>
            <a:xfrm>
              <a:off x="550222" y="5061557"/>
              <a:ext cx="2144487" cy="369332"/>
            </a:xfrm>
            <a:prstGeom prst="rect">
              <a:avLst/>
            </a:prstGeom>
            <a:noFill/>
          </p:spPr>
          <p:txBody>
            <a:bodyPr wrap="square" rtlCol="0">
              <a:spAutoFit/>
            </a:bodyPr>
            <a:lstStyle/>
            <a:p>
              <a:r>
                <a:rPr lang="en-US" dirty="0" smtClean="0">
                  <a:solidFill>
                    <a:srgbClr val="2063AA"/>
                  </a:solidFill>
                </a:rPr>
                <a:t>How do you </a:t>
              </a:r>
              <a:endParaRPr lang="en-US" dirty="0">
                <a:solidFill>
                  <a:srgbClr val="2063AA"/>
                </a:solidFill>
              </a:endParaRPr>
            </a:p>
          </p:txBody>
        </p:sp>
      </p:grpSp>
      <p:sp>
        <p:nvSpPr>
          <p:cNvPr id="23"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18DB81C-0C49-4D40-96FD-8D6436236165}" type="slidenum">
              <a:rPr lang="en-US" smtClean="0">
                <a:solidFill>
                  <a:prstClr val="white"/>
                </a:solidFill>
                <a:latin typeface="Arial" charset="0"/>
                <a:ea typeface="ＭＳ Ｐゴシック" charset="0"/>
                <a:cs typeface="ＭＳ Ｐゴシック" charset="0"/>
              </a:rPr>
              <a:pPr fontAlgn="base">
                <a:spcBef>
                  <a:spcPct val="0"/>
                </a:spcBef>
                <a:spcAft>
                  <a:spcPct val="0"/>
                </a:spcAft>
                <a:defRPr/>
              </a:pPr>
              <a:t>55</a:t>
            </a:fld>
            <a:endParaRPr lang="en-US">
              <a:solidFill>
                <a:prstClr val="white"/>
              </a:solidFill>
              <a:latin typeface="Arial" charset="0"/>
              <a:ea typeface="ＭＳ Ｐゴシック" charset="0"/>
              <a:cs typeface="ＭＳ Ｐゴシック" charset="0"/>
            </a:endParaRPr>
          </a:p>
        </p:txBody>
      </p:sp>
      <p:sp>
        <p:nvSpPr>
          <p:cNvPr id="24" name="Slide Number Placeholder 6"/>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63C79F-F27E-484E-B02C-AA930E51F10C}" type="slidenum">
              <a:rPr lang="en-US" smtClean="0"/>
              <a:pPr/>
              <a:t>55</a:t>
            </a:fld>
            <a:endParaRPr lang="en-US" dirty="0"/>
          </a:p>
        </p:txBody>
      </p:sp>
    </p:spTree>
    <p:extLst>
      <p:ext uri="{BB962C8B-B14F-4D97-AF65-F5344CB8AC3E}">
        <p14:creationId xmlns:p14="http://schemas.microsoft.com/office/powerpoint/2010/main" val="3573048563"/>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15693" y="2251520"/>
            <a:ext cx="8351744" cy="2954655"/>
          </a:xfrm>
          <a:prstGeom prst="rect">
            <a:avLst/>
          </a:prstGeom>
          <a:noFill/>
        </p:spPr>
        <p:txBody>
          <a:bodyPr wrap="square" rtlCol="0">
            <a:spAutoFit/>
          </a:bodyPr>
          <a:lstStyle/>
          <a:p>
            <a:pPr>
              <a:buClr>
                <a:schemeClr val="accent2">
                  <a:lumMod val="75000"/>
                </a:schemeClr>
              </a:buClr>
            </a:pPr>
            <a:r>
              <a:rPr lang="en-US" sz="2400" i="1" dirty="0" smtClean="0">
                <a:latin typeface="Arial"/>
                <a:cs typeface="Arial"/>
              </a:rPr>
              <a:t>Distinguished</a:t>
            </a:r>
            <a:r>
              <a:rPr lang="en-US" sz="2400" dirty="0" smtClean="0">
                <a:latin typeface="Arial"/>
                <a:cs typeface="Arial"/>
              </a:rPr>
              <a:t> from high school graduation standards by </a:t>
            </a:r>
            <a:r>
              <a:rPr lang="en-US" sz="2400" dirty="0" smtClean="0">
                <a:solidFill>
                  <a:schemeClr val="accent6">
                    <a:lumMod val="75000"/>
                  </a:schemeClr>
                </a:solidFill>
                <a:latin typeface="Arial"/>
                <a:cs typeface="Arial"/>
              </a:rPr>
              <a:t>emphasizing content as a means to an </a:t>
            </a:r>
            <a:r>
              <a:rPr lang="en-US" sz="2400" b="1" dirty="0" smtClean="0">
                <a:solidFill>
                  <a:schemeClr val="accent6">
                    <a:lumMod val="75000"/>
                  </a:schemeClr>
                </a:solidFill>
                <a:latin typeface="Arial"/>
                <a:cs typeface="Arial"/>
              </a:rPr>
              <a:t>end</a:t>
            </a:r>
            <a:r>
              <a:rPr lang="en-US" sz="2400" dirty="0">
                <a:latin typeface="Arial"/>
                <a:cs typeface="Arial"/>
              </a:rPr>
              <a:t>;</a:t>
            </a:r>
            <a:r>
              <a:rPr lang="en-US" sz="2400" dirty="0" smtClean="0">
                <a:latin typeface="Arial"/>
                <a:cs typeface="Arial"/>
              </a:rPr>
              <a:t> the content stimulates students’ deeper levels of thinking.</a:t>
            </a:r>
          </a:p>
          <a:p>
            <a:pPr>
              <a:buClr>
                <a:schemeClr val="accent2">
                  <a:lumMod val="75000"/>
                </a:schemeClr>
              </a:buClr>
            </a:pPr>
            <a:endParaRPr lang="en-US" sz="2400" dirty="0" smtClean="0">
              <a:latin typeface="Arial"/>
              <a:cs typeface="Arial"/>
            </a:endParaRPr>
          </a:p>
          <a:p>
            <a:pPr marL="2114550" lvl="4" indent="-285750">
              <a:buClr>
                <a:schemeClr val="accent2">
                  <a:lumMod val="75000"/>
                </a:schemeClr>
              </a:buClr>
              <a:buFont typeface="Wingdings" charset="2"/>
              <a:buChar char="§"/>
            </a:pPr>
            <a:r>
              <a:rPr lang="en-US" sz="2400" dirty="0" smtClean="0">
                <a:latin typeface="Arial"/>
                <a:cs typeface="Arial"/>
              </a:rPr>
              <a:t>Mandated by HB1</a:t>
            </a:r>
          </a:p>
          <a:p>
            <a:pPr marL="2171700" lvl="4" indent="-342900">
              <a:buClr>
                <a:schemeClr val="accent2">
                  <a:lumMod val="75000"/>
                </a:schemeClr>
              </a:buClr>
              <a:buFont typeface="Wingdings" charset="2"/>
              <a:buChar char="§"/>
            </a:pPr>
            <a:r>
              <a:rPr lang="en-US" sz="2400" dirty="0" smtClean="0">
                <a:latin typeface="Arial"/>
                <a:cs typeface="Arial"/>
              </a:rPr>
              <a:t>Sponsored by TEA and THECB</a:t>
            </a:r>
          </a:p>
          <a:p>
            <a:pPr marL="2171700" lvl="4" indent="-342900">
              <a:buClr>
                <a:schemeClr val="accent2">
                  <a:lumMod val="75000"/>
                </a:schemeClr>
              </a:buClr>
              <a:buFont typeface="Wingdings" charset="2"/>
              <a:buChar char="§"/>
            </a:pPr>
            <a:r>
              <a:rPr lang="en-US" sz="2400" dirty="0" smtClean="0">
                <a:latin typeface="Arial"/>
                <a:cs typeface="Arial"/>
              </a:rPr>
              <a:t>Developed by Vertical Teams </a:t>
            </a:r>
          </a:p>
          <a:p>
            <a:endParaRPr lang="en-US" dirty="0"/>
          </a:p>
        </p:txBody>
      </p:sp>
      <p:sp>
        <p:nvSpPr>
          <p:cNvPr id="12" name="TextBox 11"/>
          <p:cNvSpPr txBox="1"/>
          <p:nvPr/>
        </p:nvSpPr>
        <p:spPr>
          <a:xfrm>
            <a:off x="638657" y="762000"/>
            <a:ext cx="7369072" cy="1198277"/>
          </a:xfrm>
          <a:prstGeom prst="rect">
            <a:avLst/>
          </a:prstGeom>
          <a:noFill/>
        </p:spPr>
        <p:txBody>
          <a:bodyPr wrap="square" rtlCol="0">
            <a:spAutoFit/>
          </a:bodyPr>
          <a:lstStyle/>
          <a:p>
            <a:pPr algn="ctr">
              <a:lnSpc>
                <a:spcPct val="80000"/>
              </a:lnSpc>
            </a:pPr>
            <a:r>
              <a:rPr lang="en-US" sz="4400" dirty="0">
                <a:solidFill>
                  <a:schemeClr val="accent1">
                    <a:lumMod val="75000"/>
                  </a:schemeClr>
                </a:solidFill>
                <a:latin typeface="Arial"/>
                <a:cs typeface="Arial"/>
              </a:rPr>
              <a:t>Texas College and Career Readiness Standards</a:t>
            </a:r>
          </a:p>
        </p:txBody>
      </p:sp>
      <p:sp>
        <p:nvSpPr>
          <p:cNvPr id="14" name="TextBox 13"/>
          <p:cNvSpPr txBox="1"/>
          <p:nvPr/>
        </p:nvSpPr>
        <p:spPr>
          <a:xfrm>
            <a:off x="3464103" y="5604933"/>
            <a:ext cx="5503334" cy="369332"/>
          </a:xfrm>
          <a:prstGeom prst="rect">
            <a:avLst/>
          </a:prstGeom>
          <a:noFill/>
        </p:spPr>
        <p:txBody>
          <a:bodyPr wrap="square" rtlCol="0">
            <a:spAutoFit/>
          </a:bodyPr>
          <a:lstStyle/>
          <a:p>
            <a:pPr algn="r"/>
            <a:r>
              <a:rPr lang="en-US" b="1" i="1" dirty="0">
                <a:solidFill>
                  <a:schemeClr val="accent6">
                    <a:lumMod val="75000"/>
                  </a:schemeClr>
                </a:solidFill>
                <a:latin typeface="Arial"/>
                <a:cs typeface="Arial"/>
              </a:rPr>
              <a:t>…more on this later…</a:t>
            </a:r>
          </a:p>
        </p:txBody>
      </p:sp>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3" name="Slide Number Placeholder 2"/>
          <p:cNvSpPr>
            <a:spLocks noGrp="1"/>
          </p:cNvSpPr>
          <p:nvPr>
            <p:ph type="sldNum" sz="quarter" idx="12"/>
          </p:nvPr>
        </p:nvSpPr>
        <p:spPr/>
        <p:txBody>
          <a:bodyPr/>
          <a:lstStyle/>
          <a:p>
            <a:fld id="{1163C79F-F27E-484E-B02C-AA930E51F10C}" type="slidenum">
              <a:rPr lang="en-US" smtClean="0"/>
              <a:pPr/>
              <a:t>56</a:t>
            </a:fld>
            <a:endParaRPr lang="en-US"/>
          </a:p>
        </p:txBody>
      </p:sp>
    </p:spTree>
    <p:extLst>
      <p:ext uri="{BB962C8B-B14F-4D97-AF65-F5344CB8AC3E}">
        <p14:creationId xmlns:p14="http://schemas.microsoft.com/office/powerpoint/2010/main" val="19263762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ea typeface="ＭＳ Ｐゴシック" pitchFamily="21" charset="-128"/>
              </a:rPr>
              <a:t>We have a responsibility to ensure that </a:t>
            </a:r>
            <a:r>
              <a:rPr lang="en-US" dirty="0">
                <a:solidFill>
                  <a:srgbClr val="FF6600"/>
                </a:solidFill>
                <a:ea typeface="ＭＳ Ｐゴシック" pitchFamily="21" charset="-128"/>
              </a:rPr>
              <a:t>all</a:t>
            </a:r>
            <a:r>
              <a:rPr lang="en-US" dirty="0">
                <a:ea typeface="ＭＳ Ｐゴシック" pitchFamily="21" charset="-128"/>
              </a:rPr>
              <a:t> students have access to “college knowledge,” </a:t>
            </a:r>
            <a:r>
              <a:rPr lang="en-US" dirty="0">
                <a:solidFill>
                  <a:srgbClr val="FF6600"/>
                </a:solidFill>
                <a:ea typeface="ＭＳ Ｐゴシック" pitchFamily="21" charset="-128"/>
              </a:rPr>
              <a:t>not just the students who seek it or already have </a:t>
            </a:r>
            <a:r>
              <a:rPr lang="en-US" dirty="0" smtClean="0">
                <a:solidFill>
                  <a:srgbClr val="FF6600"/>
                </a:solidFill>
                <a:ea typeface="ＭＳ Ｐゴシック" pitchFamily="21" charset="-128"/>
              </a:rPr>
              <a:t>it</a:t>
            </a:r>
            <a:endParaRPr lang="en-US" dirty="0">
              <a:ea typeface="ＭＳ Ｐゴシック" pitchFamily="21" charset="-128"/>
            </a:endParaRPr>
          </a:p>
          <a:p>
            <a:endParaRPr lang="en-US" dirty="0"/>
          </a:p>
        </p:txBody>
      </p:sp>
      <p:sp>
        <p:nvSpPr>
          <p:cNvPr id="5" name="Title 1"/>
          <p:cNvSpPr txBox="1">
            <a:spLocks/>
          </p:cNvSpPr>
          <p:nvPr/>
        </p:nvSpPr>
        <p:spPr>
          <a:xfrm>
            <a:off x="0" y="60960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accent1">
                    <a:lumMod val="75000"/>
                  </a:schemeClr>
                </a:solidFill>
                <a:latin typeface="Arial"/>
                <a:ea typeface="+mj-ea"/>
                <a:cs typeface="Arial"/>
              </a:defRPr>
            </a:lvl1pPr>
          </a:lstStyle>
          <a:p>
            <a:r>
              <a:rPr lang="en-US" sz="4000" dirty="0" smtClean="0"/>
              <a:t>Key Transition</a:t>
            </a:r>
            <a:br>
              <a:rPr lang="en-US" sz="4000" dirty="0" smtClean="0"/>
            </a:br>
            <a:r>
              <a:rPr lang="en-US" sz="4000" dirty="0" smtClean="0"/>
              <a:t>Knowledge and Skills</a:t>
            </a:r>
            <a:endParaRPr lang="en-US" sz="4000" dirty="0"/>
          </a:p>
        </p:txBody>
      </p:sp>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4" name="Slide Number Placeholder 3"/>
          <p:cNvSpPr>
            <a:spLocks noGrp="1"/>
          </p:cNvSpPr>
          <p:nvPr>
            <p:ph type="sldNum" sz="quarter" idx="12"/>
          </p:nvPr>
        </p:nvSpPr>
        <p:spPr/>
        <p:txBody>
          <a:bodyPr/>
          <a:lstStyle/>
          <a:p>
            <a:fld id="{1163C79F-F27E-484E-B02C-AA930E51F10C}" type="slidenum">
              <a:rPr lang="en-US" smtClean="0"/>
              <a:pPr/>
              <a:t>57</a:t>
            </a:fld>
            <a:endParaRPr lang="en-US"/>
          </a:p>
        </p:txBody>
      </p:sp>
    </p:spTree>
    <p:extLst>
      <p:ext uri="{BB962C8B-B14F-4D97-AF65-F5344CB8AC3E}">
        <p14:creationId xmlns:p14="http://schemas.microsoft.com/office/powerpoint/2010/main" val="38914861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98764" y="2130425"/>
            <a:ext cx="7959436" cy="1470025"/>
          </a:xfrm>
        </p:spPr>
        <p:txBody>
          <a:bodyPr>
            <a:noAutofit/>
          </a:bodyPr>
          <a:lstStyle/>
          <a:p>
            <a:r>
              <a:rPr lang="en-US" dirty="0" smtClean="0"/>
              <a:t>The Texas College and Career Readiness Standards</a:t>
            </a:r>
            <a:endParaRPr lang="en-US" dirty="0"/>
          </a:p>
        </p:txBody>
      </p:sp>
      <p:sp>
        <p:nvSpPr>
          <p:cNvPr id="5" name="Subtitle 4"/>
          <p:cNvSpPr>
            <a:spLocks noGrp="1"/>
          </p:cNvSpPr>
          <p:nvPr>
            <p:ph type="subTitle" idx="1"/>
          </p:nvPr>
        </p:nvSpPr>
        <p:spPr>
          <a:xfrm>
            <a:off x="1710267" y="3600450"/>
            <a:ext cx="6985000" cy="895350"/>
          </a:xfrm>
        </p:spPr>
        <p:txBody>
          <a:bodyPr/>
          <a:lstStyle/>
          <a:p>
            <a:r>
              <a:rPr lang="en-US" dirty="0" smtClean="0"/>
              <a:t>Sponsored by TEA and the THECB</a:t>
            </a:r>
            <a:endParaRPr lang="en-US" dirty="0"/>
          </a:p>
        </p:txBody>
      </p:sp>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3" name="Slide Number Placeholder 2"/>
          <p:cNvSpPr>
            <a:spLocks noGrp="1"/>
          </p:cNvSpPr>
          <p:nvPr>
            <p:ph type="sldNum" sz="quarter" idx="12"/>
          </p:nvPr>
        </p:nvSpPr>
        <p:spPr/>
        <p:txBody>
          <a:bodyPr/>
          <a:lstStyle/>
          <a:p>
            <a:fld id="{1163C79F-F27E-484E-B02C-AA930E51F10C}" type="slidenum">
              <a:rPr lang="en-US" smtClean="0"/>
              <a:pPr/>
              <a:t>58</a:t>
            </a:fld>
            <a:endParaRPr lang="en-US"/>
          </a:p>
        </p:txBody>
      </p:sp>
    </p:spTree>
    <p:extLst>
      <p:ext uri="{BB962C8B-B14F-4D97-AF65-F5344CB8AC3E}">
        <p14:creationId xmlns:p14="http://schemas.microsoft.com/office/powerpoint/2010/main" val="10385222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4-16 at 7.33.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 y="476249"/>
            <a:ext cx="4177291" cy="5370911"/>
          </a:xfrm>
          <a:prstGeom prst="rect">
            <a:avLst/>
          </a:prstGeom>
        </p:spPr>
      </p:pic>
      <p:sp>
        <p:nvSpPr>
          <p:cNvPr id="47108" name="Content Placeholder 4"/>
          <p:cNvSpPr>
            <a:spLocks noGrp="1"/>
          </p:cNvSpPr>
          <p:nvPr>
            <p:ph idx="1"/>
          </p:nvPr>
        </p:nvSpPr>
        <p:spPr>
          <a:xfrm>
            <a:off x="4704079" y="1920240"/>
            <a:ext cx="4338321" cy="4521200"/>
          </a:xfrm>
        </p:spPr>
        <p:txBody>
          <a:bodyPr>
            <a:normAutofit/>
          </a:bodyPr>
          <a:lstStyle/>
          <a:p>
            <a:pPr marL="342900" indent="-342900">
              <a:buFont typeface="Arial"/>
              <a:buChar char="•"/>
            </a:pPr>
            <a:r>
              <a:rPr lang="en-US" sz="2000" dirty="0">
                <a:ea typeface="ＭＳ Ｐゴシック" charset="0"/>
              </a:rPr>
              <a:t>College </a:t>
            </a:r>
            <a:r>
              <a:rPr lang="en-US" sz="2000" dirty="0" smtClean="0">
                <a:ea typeface="ＭＳ Ｐゴシック" charset="0"/>
              </a:rPr>
              <a:t>and </a:t>
            </a:r>
            <a:r>
              <a:rPr lang="en-US" sz="2000" dirty="0">
                <a:ea typeface="ＭＳ Ｐゴシック" charset="0"/>
              </a:rPr>
              <a:t>C</a:t>
            </a:r>
            <a:r>
              <a:rPr lang="en-US" sz="2000" dirty="0" smtClean="0">
                <a:ea typeface="ＭＳ Ｐゴシック" charset="0"/>
              </a:rPr>
              <a:t>areer Readiness </a:t>
            </a:r>
            <a:r>
              <a:rPr lang="en-US" sz="2000" dirty="0">
                <a:ea typeface="ＭＳ Ｐゴシック" charset="0"/>
              </a:rPr>
              <a:t>Standards (CCRS) mandated by HB1</a:t>
            </a:r>
          </a:p>
          <a:p>
            <a:pPr marL="342900" indent="-342900">
              <a:buFont typeface="Arial"/>
              <a:buChar char="•"/>
            </a:pPr>
            <a:r>
              <a:rPr lang="en-US" sz="2000" dirty="0">
                <a:ea typeface="ＭＳ Ｐゴシック" charset="0"/>
              </a:rPr>
              <a:t>Sponsored by TEA and THECB</a:t>
            </a:r>
          </a:p>
          <a:p>
            <a:pPr marL="342900" indent="-342900">
              <a:buFont typeface="Arial"/>
              <a:buChar char="•"/>
            </a:pPr>
            <a:r>
              <a:rPr lang="en-US" sz="2000" dirty="0" smtClean="0">
                <a:ea typeface="ＭＳ Ｐゴシック" charset="0"/>
              </a:rPr>
              <a:t>Presented </a:t>
            </a:r>
            <a:r>
              <a:rPr lang="en-US" sz="2000" dirty="0">
                <a:ea typeface="ＭＳ Ｐゴシック" charset="0"/>
              </a:rPr>
              <a:t>to THECB </a:t>
            </a:r>
            <a:r>
              <a:rPr lang="en-US" sz="2000" dirty="0" smtClean="0">
                <a:ea typeface="ＭＳ Ｐゴシック" charset="0"/>
              </a:rPr>
              <a:t>– October 2007</a:t>
            </a:r>
            <a:endParaRPr lang="en-US" sz="2000" dirty="0">
              <a:ea typeface="ＭＳ Ｐゴシック" charset="0"/>
            </a:endParaRPr>
          </a:p>
          <a:p>
            <a:pPr marL="342900" indent="-342900">
              <a:buFont typeface="Arial"/>
              <a:buChar char="•"/>
            </a:pPr>
            <a:r>
              <a:rPr lang="en-US" sz="2000" dirty="0">
                <a:ea typeface="ＭＳ Ｐゴシック" charset="0"/>
              </a:rPr>
              <a:t>Public comment period </a:t>
            </a:r>
            <a:r>
              <a:rPr lang="en-US" sz="2000" dirty="0" smtClean="0">
                <a:ea typeface="ＭＳ Ｐゴシック" charset="0"/>
              </a:rPr>
              <a:t>– October to December 2007</a:t>
            </a:r>
            <a:endParaRPr lang="en-US" sz="2000" dirty="0">
              <a:ea typeface="ＭＳ Ｐゴシック" charset="0"/>
            </a:endParaRPr>
          </a:p>
          <a:p>
            <a:pPr marL="342900" indent="-342900">
              <a:buFont typeface="Arial"/>
              <a:buChar char="•"/>
            </a:pPr>
            <a:r>
              <a:rPr lang="en-US" sz="2000" dirty="0" smtClean="0">
                <a:ea typeface="ＭＳ Ｐゴシック" charset="0"/>
              </a:rPr>
              <a:t>Adopted </a:t>
            </a:r>
            <a:r>
              <a:rPr lang="en-US" sz="2000" dirty="0">
                <a:ea typeface="ＭＳ Ｐゴシック" charset="0"/>
              </a:rPr>
              <a:t>by THECB in Jan. 2008 </a:t>
            </a:r>
          </a:p>
          <a:p>
            <a:pPr marL="342900" indent="-342900">
              <a:buFont typeface="Arial"/>
              <a:buChar char="•"/>
            </a:pPr>
            <a:r>
              <a:rPr lang="en-US" sz="2000" dirty="0">
                <a:ea typeface="ＭＳ Ｐゴシック" charset="0"/>
              </a:rPr>
              <a:t>Sent to the Commissioner of Education and State Board of Education for incorporation into the TEKS in </a:t>
            </a:r>
            <a:r>
              <a:rPr lang="en-US" sz="2000" dirty="0" smtClean="0">
                <a:ea typeface="ＭＳ Ｐゴシック" charset="0"/>
              </a:rPr>
              <a:t>April </a:t>
            </a:r>
            <a:r>
              <a:rPr lang="en-US" sz="2000" dirty="0">
                <a:ea typeface="ＭＳ Ｐゴシック" charset="0"/>
              </a:rPr>
              <a:t>2008 </a:t>
            </a:r>
          </a:p>
          <a:p>
            <a:pPr>
              <a:buFontTx/>
              <a:buNone/>
            </a:pPr>
            <a:endParaRPr lang="en-US" sz="3600" dirty="0">
              <a:latin typeface="Helvetica" charset="0"/>
              <a:ea typeface="ＭＳ Ｐゴシック" charset="0"/>
              <a:cs typeface="Helvetica" charset="0"/>
            </a:endParaRPr>
          </a:p>
          <a:p>
            <a:endParaRPr lang="en-US" sz="2000" dirty="0">
              <a:latin typeface="Helvetica" charset="0"/>
              <a:ea typeface="ＭＳ Ｐゴシック" charset="0"/>
              <a:cs typeface="Helvetica" charset="0"/>
            </a:endParaRPr>
          </a:p>
        </p:txBody>
      </p:sp>
      <p:sp>
        <p:nvSpPr>
          <p:cNvPr id="6" name="Title 1"/>
          <p:cNvSpPr>
            <a:spLocks noGrp="1"/>
          </p:cNvSpPr>
          <p:nvPr>
            <p:ph type="title"/>
          </p:nvPr>
        </p:nvSpPr>
        <p:spPr>
          <a:xfrm>
            <a:off x="457200" y="549276"/>
            <a:ext cx="8229600" cy="1143000"/>
          </a:xfrm>
          <a:solidFill>
            <a:schemeClr val="bg1"/>
          </a:solidFill>
        </p:spPr>
        <p:txBody>
          <a:bodyPr>
            <a:noAutofit/>
          </a:bodyPr>
          <a:lstStyle/>
          <a:p>
            <a:pPr algn="ctr">
              <a:lnSpc>
                <a:spcPct val="80000"/>
              </a:lnSpc>
            </a:pPr>
            <a:r>
              <a:rPr lang="en-US" sz="4400" b="0" dirty="0">
                <a:ea typeface="+mn-ea"/>
              </a:rPr>
              <a:t>Texas College and Career Readiness Standards</a:t>
            </a:r>
          </a:p>
        </p:txBody>
      </p:sp>
      <p:sp>
        <p:nvSpPr>
          <p:cNvPr id="7"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4" name="Slide Number Placeholder 3"/>
          <p:cNvSpPr>
            <a:spLocks noGrp="1"/>
          </p:cNvSpPr>
          <p:nvPr>
            <p:ph type="sldNum" sz="quarter" idx="12"/>
          </p:nvPr>
        </p:nvSpPr>
        <p:spPr/>
        <p:txBody>
          <a:bodyPr/>
          <a:lstStyle/>
          <a:p>
            <a:fld id="{1163C79F-F27E-484E-B02C-AA930E51F10C}" type="slidenum">
              <a:rPr lang="en-US" smtClean="0"/>
              <a:pPr/>
              <a:t>59</a:t>
            </a:fld>
            <a:endParaRPr lang="en-US"/>
          </a:p>
        </p:txBody>
      </p:sp>
    </p:spTree>
    <p:extLst>
      <p:ext uri="{BB962C8B-B14F-4D97-AF65-F5344CB8AC3E}">
        <p14:creationId xmlns:p14="http://schemas.microsoft.com/office/powerpoint/2010/main" val="2794444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2,124 attempted Dual Credit in Region 17 with a 94% success rate.</a:t>
            </a:r>
            <a:endParaRPr lang="en-US" dirty="0"/>
          </a:p>
        </p:txBody>
      </p:sp>
    </p:spTree>
    <p:extLst>
      <p:ext uri="{BB962C8B-B14F-4D97-AF65-F5344CB8AC3E}">
        <p14:creationId xmlns:p14="http://schemas.microsoft.com/office/powerpoint/2010/main" val="1793445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Autofit/>
          </a:bodyPr>
          <a:lstStyle/>
          <a:p>
            <a:pPr>
              <a:lnSpc>
                <a:spcPct val="80000"/>
              </a:lnSpc>
            </a:pPr>
            <a:r>
              <a:rPr lang="en-US" dirty="0">
                <a:ea typeface="+mn-ea"/>
              </a:rPr>
              <a:t>Texas College and Career Readiness Standards</a:t>
            </a:r>
          </a:p>
        </p:txBody>
      </p:sp>
      <p:sp>
        <p:nvSpPr>
          <p:cNvPr id="3" name="Content Placeholder 2"/>
          <p:cNvSpPr>
            <a:spLocks noGrp="1"/>
          </p:cNvSpPr>
          <p:nvPr>
            <p:ph idx="1"/>
          </p:nvPr>
        </p:nvSpPr>
        <p:spPr>
          <a:xfrm>
            <a:off x="457200" y="1929431"/>
            <a:ext cx="8229600" cy="4525963"/>
          </a:xfrm>
        </p:spPr>
        <p:txBody>
          <a:bodyPr>
            <a:normAutofit/>
          </a:bodyPr>
          <a:lstStyle/>
          <a:p>
            <a:r>
              <a:rPr lang="en-US" sz="3200" dirty="0" smtClean="0">
                <a:latin typeface="+mj-lt"/>
              </a:rPr>
              <a:t>The Texas College and Career Readiness Standards represent a </a:t>
            </a:r>
            <a:r>
              <a:rPr lang="en-US" sz="3200" dirty="0" smtClean="0">
                <a:solidFill>
                  <a:srgbClr val="FF6600"/>
                </a:solidFill>
                <a:latin typeface="+mj-lt"/>
              </a:rPr>
              <a:t>full range of knowledge and skills</a:t>
            </a:r>
            <a:r>
              <a:rPr lang="en-US" sz="3200" dirty="0" smtClean="0">
                <a:latin typeface="+mj-lt"/>
              </a:rPr>
              <a:t> that students need to succeed in college and careers.</a:t>
            </a:r>
          </a:p>
          <a:p>
            <a:pPr marL="457200" indent="-457200">
              <a:buFont typeface="Arial"/>
              <a:buChar char="•"/>
            </a:pPr>
            <a:endParaRPr lang="en-US" sz="3200" dirty="0">
              <a:latin typeface="+mj-lt"/>
              <a:cs typeface="Arial"/>
            </a:endParaRPr>
          </a:p>
          <a:p>
            <a:pPr marL="457200" indent="-457200">
              <a:buFont typeface="Arial"/>
              <a:buChar char="•"/>
            </a:pPr>
            <a:r>
              <a:rPr lang="en-US" sz="3200" dirty="0" smtClean="0">
                <a:latin typeface="+mj-lt"/>
                <a:cs typeface="Arial"/>
              </a:rPr>
              <a:t>Distinguished </a:t>
            </a:r>
            <a:r>
              <a:rPr lang="en-US" sz="3200" dirty="0">
                <a:latin typeface="+mj-lt"/>
                <a:cs typeface="Arial"/>
              </a:rPr>
              <a:t>from high school graduation standards by </a:t>
            </a:r>
            <a:r>
              <a:rPr lang="en-US" sz="3200" dirty="0">
                <a:solidFill>
                  <a:schemeClr val="accent6">
                    <a:lumMod val="75000"/>
                  </a:schemeClr>
                </a:solidFill>
                <a:latin typeface="+mj-lt"/>
                <a:cs typeface="Arial"/>
              </a:rPr>
              <a:t>emphasizing content as a means to an end</a:t>
            </a:r>
            <a:endParaRPr lang="en-US" sz="3200" dirty="0">
              <a:latin typeface="+mj-lt"/>
              <a:cs typeface="Arial"/>
            </a:endParaRPr>
          </a:p>
          <a:p>
            <a:endParaRPr lang="en-US" dirty="0"/>
          </a:p>
          <a:p>
            <a:endParaRPr lang="en-US" dirty="0" smtClean="0"/>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pPr/>
              <a:t>60</a:t>
            </a:fld>
            <a:endParaRPr lang="en-US"/>
          </a:p>
        </p:txBody>
      </p:sp>
      <p:sp>
        <p:nvSpPr>
          <p:cNvPr id="7" name="Rectangle 6"/>
          <p:cNvSpPr/>
          <p:nvPr/>
        </p:nvSpPr>
        <p:spPr>
          <a:xfrm>
            <a:off x="304800" y="6172200"/>
            <a:ext cx="8229600" cy="307777"/>
          </a:xfrm>
          <a:prstGeom prst="rect">
            <a:avLst/>
          </a:prstGeom>
        </p:spPr>
        <p:txBody>
          <a:bodyPr wrap="square">
            <a:spAutoFit/>
          </a:bodyPr>
          <a:lstStyle/>
          <a:p>
            <a:pPr algn="ctr"/>
            <a:r>
              <a:rPr lang="en-US" sz="1400" dirty="0">
                <a:hlinkClick r:id="rId3"/>
              </a:rPr>
              <a:t>http://</a:t>
            </a:r>
            <a:r>
              <a:rPr lang="en-US" sz="1400" dirty="0" smtClean="0">
                <a:hlinkClick r:id="rId3"/>
              </a:rPr>
              <a:t>www.thecb.state.tx.us/index.cfm?objectid=BCA1DEF2-02B0-B3FB-5A72BD7F7FB2448E</a:t>
            </a:r>
            <a:r>
              <a:rPr lang="en-US" sz="1400" dirty="0" smtClean="0"/>
              <a:t> </a:t>
            </a:r>
            <a:endParaRPr lang="en-US" sz="1400" dirty="0"/>
          </a:p>
        </p:txBody>
      </p:sp>
    </p:spTree>
    <p:extLst>
      <p:ext uri="{BB962C8B-B14F-4D97-AF65-F5344CB8AC3E}">
        <p14:creationId xmlns:p14="http://schemas.microsoft.com/office/powerpoint/2010/main" val="2757244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9144000" cy="1143000"/>
          </a:xfrm>
        </p:spPr>
        <p:txBody>
          <a:bodyPr>
            <a:noAutofit/>
          </a:bodyPr>
          <a:lstStyle/>
          <a:p>
            <a:r>
              <a:rPr lang="en-US" dirty="0" smtClean="0"/>
              <a:t>Development of the Texas </a:t>
            </a:r>
            <a:r>
              <a:rPr lang="en-US" dirty="0"/>
              <a:t>College and Career Readiness Standards</a:t>
            </a:r>
          </a:p>
        </p:txBody>
      </p:sp>
      <p:sp>
        <p:nvSpPr>
          <p:cNvPr id="3" name="Content Placeholder 2"/>
          <p:cNvSpPr>
            <a:spLocks noGrp="1"/>
          </p:cNvSpPr>
          <p:nvPr>
            <p:ph idx="1"/>
          </p:nvPr>
        </p:nvSpPr>
        <p:spPr>
          <a:xfrm>
            <a:off x="533400" y="2514600"/>
            <a:ext cx="8229600" cy="4525963"/>
          </a:xfrm>
        </p:spPr>
        <p:txBody>
          <a:bodyPr/>
          <a:lstStyle/>
          <a:p>
            <a:r>
              <a:rPr lang="en-US" dirty="0" smtClean="0"/>
              <a:t>TEA and the THECB convened vertical teams of secondary and postsecondary educators to develop the Standards</a:t>
            </a:r>
            <a:endParaRPr lang="en-US" dirty="0"/>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pPr/>
              <a:t>61</a:t>
            </a:fld>
            <a:endParaRPr lang="en-US"/>
          </a:p>
        </p:txBody>
      </p:sp>
    </p:spTree>
    <p:extLst>
      <p:ext uri="{BB962C8B-B14F-4D97-AF65-F5344CB8AC3E}">
        <p14:creationId xmlns:p14="http://schemas.microsoft.com/office/powerpoint/2010/main" val="22724031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9144000" cy="1143000"/>
          </a:xfrm>
        </p:spPr>
        <p:txBody>
          <a:bodyPr>
            <a:noAutofit/>
          </a:bodyPr>
          <a:lstStyle/>
          <a:p>
            <a:r>
              <a:rPr lang="en-US" dirty="0" smtClean="0"/>
              <a:t>Content of the Texas </a:t>
            </a:r>
            <a:r>
              <a:rPr lang="en-US" dirty="0"/>
              <a:t>College and Career Readiness Standards</a:t>
            </a:r>
          </a:p>
        </p:txBody>
      </p:sp>
      <p:sp>
        <p:nvSpPr>
          <p:cNvPr id="3" name="Content Placeholder 2"/>
          <p:cNvSpPr>
            <a:spLocks noGrp="1"/>
          </p:cNvSpPr>
          <p:nvPr>
            <p:ph idx="1"/>
          </p:nvPr>
        </p:nvSpPr>
        <p:spPr>
          <a:xfrm>
            <a:off x="381000" y="2209800"/>
            <a:ext cx="8229600" cy="4389120"/>
          </a:xfrm>
        </p:spPr>
        <p:txBody>
          <a:bodyPr>
            <a:normAutofit/>
          </a:bodyPr>
          <a:lstStyle/>
          <a:p>
            <a:r>
              <a:rPr lang="en-US" dirty="0" smtClean="0"/>
              <a:t>The Standards introduce disciplinary structures to familiarize students with key concepts and content in each of the core academic areas.</a:t>
            </a:r>
          </a:p>
          <a:p>
            <a:pPr marL="0" indent="0">
              <a:buNone/>
            </a:pPr>
            <a:endParaRPr lang="en-US" dirty="0" smtClean="0"/>
          </a:p>
          <a:p>
            <a:r>
              <a:rPr lang="en-US" dirty="0" smtClean="0"/>
              <a:t>The Standards also include a set of cross-disciplinary standards that apply to all courses and subject areas.</a:t>
            </a:r>
            <a:endParaRPr lang="en-US" dirty="0"/>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pPr/>
              <a:t>62</a:t>
            </a:fld>
            <a:endParaRPr lang="en-US"/>
          </a:p>
        </p:txBody>
      </p:sp>
    </p:spTree>
    <p:extLst>
      <p:ext uri="{BB962C8B-B14F-4D97-AF65-F5344CB8AC3E}">
        <p14:creationId xmlns:p14="http://schemas.microsoft.com/office/powerpoint/2010/main" val="11223250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27708" y="2075331"/>
            <a:ext cx="5575440" cy="135367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9" name="Group 38"/>
          <p:cNvGrpSpPr/>
          <p:nvPr/>
        </p:nvGrpSpPr>
        <p:grpSpPr>
          <a:xfrm>
            <a:off x="273765" y="1890365"/>
            <a:ext cx="1198955" cy="1225430"/>
            <a:chOff x="596900" y="0"/>
            <a:chExt cx="1217639" cy="1244527"/>
          </a:xfrm>
        </p:grpSpPr>
        <p:pic>
          <p:nvPicPr>
            <p:cNvPr id="41" name="Picture 40" descr="align.png"/>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2778" b="97377" l="0" r="97476">
                          <a14:foregroundMark x1="21767" y1="14660" x2="21767" y2="14660"/>
                          <a14:backgroundMark x1="34543" y1="13580" x2="34543" y2="13580"/>
                          <a14:backgroundMark x1="34543" y1="13580" x2="34543" y2="13580"/>
                          <a14:backgroundMark x1="64196" y1="11728" x2="64196" y2="1172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6900" y="0"/>
              <a:ext cx="1217639" cy="1244527"/>
            </a:xfrm>
            <a:prstGeom prst="rect">
              <a:avLst/>
            </a:prstGeom>
          </p:spPr>
        </p:pic>
        <p:sp>
          <p:nvSpPr>
            <p:cNvPr id="42" name="Oval 41"/>
            <p:cNvSpPr/>
            <p:nvPr/>
          </p:nvSpPr>
          <p:spPr>
            <a:xfrm>
              <a:off x="772049" y="187848"/>
              <a:ext cx="855843" cy="855843"/>
            </a:xfrm>
            <a:prstGeom prst="ellipse">
              <a:avLst/>
            </a:prstGeom>
            <a:solidFill>
              <a:srgbClr val="84B8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27708" y="3531374"/>
            <a:ext cx="5575441" cy="136918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527706" y="4999220"/>
            <a:ext cx="5575441" cy="1347844"/>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extBox 56"/>
          <p:cNvSpPr txBox="1"/>
          <p:nvPr/>
        </p:nvSpPr>
        <p:spPr>
          <a:xfrm>
            <a:off x="527708" y="2075331"/>
            <a:ext cx="680019" cy="646331"/>
          </a:xfrm>
          <a:prstGeom prst="rect">
            <a:avLst/>
          </a:prstGeom>
          <a:noFill/>
        </p:spPr>
        <p:txBody>
          <a:bodyPr wrap="square" rtlCol="0">
            <a:spAutoFit/>
          </a:bodyPr>
          <a:lstStyle/>
          <a:p>
            <a:pPr algn="ctr"/>
            <a:r>
              <a:rPr lang="en-US" sz="3600" b="1" dirty="0" smtClean="0">
                <a:solidFill>
                  <a:srgbClr val="FFFFFF"/>
                </a:solidFill>
              </a:rPr>
              <a:t>1</a:t>
            </a:r>
            <a:endParaRPr lang="en-US" sz="3600" b="1" dirty="0">
              <a:solidFill>
                <a:srgbClr val="FFFFFF"/>
              </a:solidFill>
            </a:endParaRPr>
          </a:p>
        </p:txBody>
      </p:sp>
      <p:grpSp>
        <p:nvGrpSpPr>
          <p:cNvPr id="60" name="Group 59"/>
          <p:cNvGrpSpPr/>
          <p:nvPr/>
        </p:nvGrpSpPr>
        <p:grpSpPr>
          <a:xfrm>
            <a:off x="0" y="697406"/>
            <a:ext cx="9144000" cy="3804629"/>
            <a:chOff x="199207" y="482006"/>
            <a:chExt cx="6233842" cy="3804629"/>
          </a:xfrm>
        </p:grpSpPr>
        <p:sp>
          <p:nvSpPr>
            <p:cNvPr id="19" name="TextBox 18"/>
            <p:cNvSpPr txBox="1"/>
            <p:nvPr/>
          </p:nvSpPr>
          <p:spPr>
            <a:xfrm>
              <a:off x="199207" y="482006"/>
              <a:ext cx="6233842" cy="1175706"/>
            </a:xfrm>
            <a:prstGeom prst="rect">
              <a:avLst/>
            </a:prstGeom>
            <a:noFill/>
          </p:spPr>
          <p:txBody>
            <a:bodyPr wrap="square" rtlCol="0">
              <a:spAutoFit/>
            </a:bodyPr>
            <a:lstStyle/>
            <a:p>
              <a:pPr algn="ctr">
                <a:lnSpc>
                  <a:spcPct val="80000"/>
                </a:lnSpc>
              </a:pPr>
              <a:r>
                <a:rPr lang="en-US" sz="4400" dirty="0" smtClean="0">
                  <a:solidFill>
                    <a:schemeClr val="accent1">
                      <a:lumMod val="75000"/>
                    </a:schemeClr>
                  </a:solidFill>
                  <a:latin typeface="Arial"/>
                  <a:cs typeface="Arial"/>
                </a:rPr>
                <a:t>Structure of the Texas College and Career Readiness Standards</a:t>
              </a:r>
              <a:endParaRPr lang="en-US" sz="4400" dirty="0">
                <a:solidFill>
                  <a:schemeClr val="accent1">
                    <a:lumMod val="75000"/>
                  </a:schemeClr>
                </a:solidFill>
                <a:latin typeface="Arial"/>
                <a:cs typeface="Arial"/>
              </a:endParaRPr>
            </a:p>
          </p:txBody>
        </p:sp>
        <p:sp>
          <p:nvSpPr>
            <p:cNvPr id="58" name="TextBox 57"/>
            <p:cNvSpPr txBox="1"/>
            <p:nvPr/>
          </p:nvSpPr>
          <p:spPr>
            <a:xfrm>
              <a:off x="4509794" y="1978311"/>
              <a:ext cx="1807815" cy="2308324"/>
            </a:xfrm>
            <a:prstGeom prst="rect">
              <a:avLst/>
            </a:prstGeom>
            <a:noFill/>
          </p:spPr>
          <p:txBody>
            <a:bodyPr wrap="square" rtlCol="0">
              <a:spAutoFit/>
            </a:bodyPr>
            <a:lstStyle/>
            <a:p>
              <a:r>
                <a:rPr lang="en-US" sz="2400" b="1" i="1" dirty="0" smtClean="0">
                  <a:solidFill>
                    <a:srgbClr val="E46C0A"/>
                  </a:solidFill>
                </a:rPr>
                <a:t>Content Area</a:t>
              </a:r>
              <a:r>
                <a:rPr lang="en-US" sz="2400" b="1" i="1" dirty="0" smtClean="0">
                  <a:solidFill>
                    <a:srgbClr val="FF6600"/>
                  </a:solidFill>
                </a:rPr>
                <a:t> </a:t>
              </a:r>
              <a:r>
                <a:rPr lang="en-US" sz="2400" dirty="0" smtClean="0"/>
                <a:t>and </a:t>
              </a:r>
              <a:r>
                <a:rPr lang="en-US" sz="2400" b="1" i="1" dirty="0" smtClean="0">
                  <a:solidFill>
                    <a:srgbClr val="E46C0A"/>
                  </a:solidFill>
                </a:rPr>
                <a:t>Cross-Disciplinary </a:t>
              </a:r>
              <a:r>
                <a:rPr lang="en-US" sz="2400" dirty="0" smtClean="0"/>
                <a:t>standards organized in a hierarchical structure of 3 levels</a:t>
              </a:r>
              <a:endParaRPr lang="en-US" sz="2400" dirty="0"/>
            </a:p>
          </p:txBody>
        </p:sp>
      </p:grpSp>
      <p:grpSp>
        <p:nvGrpSpPr>
          <p:cNvPr id="61" name="Group 60"/>
          <p:cNvGrpSpPr/>
          <p:nvPr/>
        </p:nvGrpSpPr>
        <p:grpSpPr>
          <a:xfrm>
            <a:off x="273765" y="3122155"/>
            <a:ext cx="1198955" cy="1225430"/>
            <a:chOff x="596900" y="0"/>
            <a:chExt cx="1217639" cy="1244527"/>
          </a:xfrm>
        </p:grpSpPr>
        <p:pic>
          <p:nvPicPr>
            <p:cNvPr id="62" name="Picture 61" descr="align.png"/>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2778" b="97377" l="0" r="97476">
                          <a14:foregroundMark x1="21767" y1="14660" x2="21767" y2="14660"/>
                          <a14:backgroundMark x1="34543" y1="13580" x2="34543" y2="13580"/>
                          <a14:backgroundMark x1="34543" y1="13580" x2="34543" y2="13580"/>
                          <a14:backgroundMark x1="64196" y1="11728" x2="64196" y2="1172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6900" y="0"/>
              <a:ext cx="1217639" cy="1244527"/>
            </a:xfrm>
            <a:prstGeom prst="rect">
              <a:avLst/>
            </a:prstGeom>
          </p:spPr>
        </p:pic>
        <p:sp>
          <p:nvSpPr>
            <p:cNvPr id="63" name="Oval 62"/>
            <p:cNvSpPr/>
            <p:nvPr/>
          </p:nvSpPr>
          <p:spPr>
            <a:xfrm>
              <a:off x="772049" y="187848"/>
              <a:ext cx="855843" cy="855843"/>
            </a:xfrm>
            <a:prstGeom prst="ellipse">
              <a:avLst/>
            </a:prstGeom>
            <a:solidFill>
              <a:srgbClr val="84B8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4" name="TextBox 63"/>
          <p:cNvSpPr txBox="1"/>
          <p:nvPr/>
        </p:nvSpPr>
        <p:spPr>
          <a:xfrm>
            <a:off x="527708" y="3311982"/>
            <a:ext cx="680019" cy="646331"/>
          </a:xfrm>
          <a:prstGeom prst="rect">
            <a:avLst/>
          </a:prstGeom>
          <a:noFill/>
        </p:spPr>
        <p:txBody>
          <a:bodyPr wrap="square" rtlCol="0">
            <a:spAutoFit/>
          </a:bodyPr>
          <a:lstStyle/>
          <a:p>
            <a:pPr algn="ctr"/>
            <a:r>
              <a:rPr lang="en-US" sz="3600" b="1" dirty="0">
                <a:solidFill>
                  <a:srgbClr val="FFFFFF"/>
                </a:solidFill>
              </a:rPr>
              <a:t>2</a:t>
            </a:r>
          </a:p>
        </p:txBody>
      </p:sp>
      <p:grpSp>
        <p:nvGrpSpPr>
          <p:cNvPr id="65" name="Group 64"/>
          <p:cNvGrpSpPr/>
          <p:nvPr/>
        </p:nvGrpSpPr>
        <p:grpSpPr>
          <a:xfrm>
            <a:off x="269765" y="4427392"/>
            <a:ext cx="1198955" cy="1225430"/>
            <a:chOff x="596900" y="0"/>
            <a:chExt cx="1217639" cy="1244527"/>
          </a:xfrm>
        </p:grpSpPr>
        <p:pic>
          <p:nvPicPr>
            <p:cNvPr id="66" name="Picture 65" descr="align.png"/>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2778" b="97377" l="0" r="97476">
                          <a14:foregroundMark x1="21767" y1="14660" x2="21767" y2="14660"/>
                          <a14:backgroundMark x1="34543" y1="13580" x2="34543" y2="13580"/>
                          <a14:backgroundMark x1="34543" y1="13580" x2="34543" y2="13580"/>
                          <a14:backgroundMark x1="64196" y1="11728" x2="64196" y2="1172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6900" y="0"/>
              <a:ext cx="1217639" cy="1244527"/>
            </a:xfrm>
            <a:prstGeom prst="rect">
              <a:avLst/>
            </a:prstGeom>
          </p:spPr>
        </p:pic>
        <p:sp>
          <p:nvSpPr>
            <p:cNvPr id="67" name="Oval 66"/>
            <p:cNvSpPr/>
            <p:nvPr/>
          </p:nvSpPr>
          <p:spPr>
            <a:xfrm>
              <a:off x="772049" y="187848"/>
              <a:ext cx="855843" cy="855843"/>
            </a:xfrm>
            <a:prstGeom prst="ellipse">
              <a:avLst/>
            </a:prstGeom>
            <a:solidFill>
              <a:srgbClr val="84B8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8" name="TextBox 67"/>
          <p:cNvSpPr txBox="1"/>
          <p:nvPr/>
        </p:nvSpPr>
        <p:spPr>
          <a:xfrm>
            <a:off x="527708" y="4640852"/>
            <a:ext cx="680019" cy="646331"/>
          </a:xfrm>
          <a:prstGeom prst="rect">
            <a:avLst/>
          </a:prstGeom>
          <a:noFill/>
        </p:spPr>
        <p:txBody>
          <a:bodyPr wrap="square" rtlCol="0">
            <a:spAutoFit/>
          </a:bodyPr>
          <a:lstStyle/>
          <a:p>
            <a:pPr algn="ctr"/>
            <a:r>
              <a:rPr lang="en-US" sz="3600" b="1" dirty="0">
                <a:solidFill>
                  <a:srgbClr val="FFFFFF"/>
                </a:solidFill>
              </a:rPr>
              <a:t>3</a:t>
            </a:r>
          </a:p>
        </p:txBody>
      </p:sp>
      <p:sp>
        <p:nvSpPr>
          <p:cNvPr id="70" name="TextBox 69"/>
          <p:cNvSpPr txBox="1"/>
          <p:nvPr/>
        </p:nvSpPr>
        <p:spPr>
          <a:xfrm>
            <a:off x="1513361" y="2051945"/>
            <a:ext cx="4630428" cy="1323439"/>
          </a:xfrm>
          <a:prstGeom prst="rect">
            <a:avLst/>
          </a:prstGeom>
          <a:noFill/>
        </p:spPr>
        <p:txBody>
          <a:bodyPr wrap="square" rtlCol="0">
            <a:spAutoFit/>
          </a:bodyPr>
          <a:lstStyle/>
          <a:p>
            <a:r>
              <a:rPr lang="en-US" sz="3200" b="1" dirty="0" smtClean="0">
                <a:solidFill>
                  <a:srgbClr val="FFFFFF"/>
                </a:solidFill>
              </a:rPr>
              <a:t>Key Content</a:t>
            </a:r>
          </a:p>
          <a:p>
            <a:pPr marL="285750" indent="-285750">
              <a:buFont typeface="Wingdings" charset="2"/>
              <a:buChar char="§"/>
            </a:pPr>
            <a:r>
              <a:rPr lang="en-US" sz="2400" dirty="0" smtClean="0">
                <a:solidFill>
                  <a:srgbClr val="FFFFFF"/>
                </a:solidFill>
              </a:rPr>
              <a:t>Organizing structure of the subject area</a:t>
            </a:r>
            <a:endParaRPr lang="en-US" sz="2400" dirty="0">
              <a:solidFill>
                <a:srgbClr val="FFFFFF"/>
              </a:solidFill>
            </a:endParaRPr>
          </a:p>
        </p:txBody>
      </p:sp>
      <p:sp>
        <p:nvSpPr>
          <p:cNvPr id="71" name="TextBox 70"/>
          <p:cNvSpPr txBox="1"/>
          <p:nvPr/>
        </p:nvSpPr>
        <p:spPr>
          <a:xfrm>
            <a:off x="1472720" y="3482968"/>
            <a:ext cx="4850187" cy="954107"/>
          </a:xfrm>
          <a:prstGeom prst="rect">
            <a:avLst/>
          </a:prstGeom>
          <a:noFill/>
        </p:spPr>
        <p:txBody>
          <a:bodyPr wrap="square" rtlCol="0">
            <a:spAutoFit/>
          </a:bodyPr>
          <a:lstStyle/>
          <a:p>
            <a:r>
              <a:rPr lang="en-US" sz="3200" b="1" dirty="0" smtClean="0">
                <a:solidFill>
                  <a:srgbClr val="FFFFFF"/>
                </a:solidFill>
              </a:rPr>
              <a:t>Organizing Components</a:t>
            </a:r>
          </a:p>
          <a:p>
            <a:pPr marL="285750" indent="-285750">
              <a:buFont typeface="Wingdings" charset="2"/>
              <a:buChar char="§"/>
            </a:pPr>
            <a:r>
              <a:rPr lang="en-US" sz="2400" dirty="0" smtClean="0">
                <a:solidFill>
                  <a:srgbClr val="FFFFFF"/>
                </a:solidFill>
              </a:rPr>
              <a:t>Conceptual topics</a:t>
            </a:r>
            <a:endParaRPr lang="en-US" sz="2400" dirty="0">
              <a:solidFill>
                <a:srgbClr val="FFFFFF"/>
              </a:solidFill>
            </a:endParaRPr>
          </a:p>
        </p:txBody>
      </p:sp>
      <p:sp>
        <p:nvSpPr>
          <p:cNvPr id="72" name="TextBox 71"/>
          <p:cNvSpPr txBox="1"/>
          <p:nvPr/>
        </p:nvSpPr>
        <p:spPr>
          <a:xfrm>
            <a:off x="1519520" y="4900556"/>
            <a:ext cx="5205788" cy="1323439"/>
          </a:xfrm>
          <a:prstGeom prst="rect">
            <a:avLst/>
          </a:prstGeom>
          <a:noFill/>
        </p:spPr>
        <p:txBody>
          <a:bodyPr wrap="square" rtlCol="0">
            <a:spAutoFit/>
          </a:bodyPr>
          <a:lstStyle/>
          <a:p>
            <a:r>
              <a:rPr lang="en-US" sz="3200" b="1" dirty="0">
                <a:solidFill>
                  <a:srgbClr val="FFFFFF"/>
                </a:solidFill>
              </a:rPr>
              <a:t>Performance Expectations</a:t>
            </a:r>
          </a:p>
          <a:p>
            <a:pPr marL="285750" indent="-285750">
              <a:buFont typeface="Wingdings" charset="2"/>
              <a:buChar char="§"/>
            </a:pPr>
            <a:r>
              <a:rPr lang="en-US" sz="2400" dirty="0" smtClean="0">
                <a:solidFill>
                  <a:srgbClr val="FFFFFF"/>
                </a:solidFill>
              </a:rPr>
              <a:t>General goals &amp; performance indicators*</a:t>
            </a:r>
            <a:endParaRPr lang="en-US" sz="2400" dirty="0">
              <a:solidFill>
                <a:srgbClr val="FFFFFF"/>
              </a:solidFill>
            </a:endParaRPr>
          </a:p>
        </p:txBody>
      </p:sp>
      <p:sp>
        <p:nvSpPr>
          <p:cNvPr id="24"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3" name="Slide Number Placeholder 2"/>
          <p:cNvSpPr>
            <a:spLocks noGrp="1"/>
          </p:cNvSpPr>
          <p:nvPr>
            <p:ph type="sldNum" sz="quarter" idx="12"/>
          </p:nvPr>
        </p:nvSpPr>
        <p:spPr/>
        <p:txBody>
          <a:bodyPr/>
          <a:lstStyle/>
          <a:p>
            <a:fld id="{1163C79F-F27E-484E-B02C-AA930E51F10C}" type="slidenum">
              <a:rPr lang="en-US" smtClean="0"/>
              <a:pPr/>
              <a:t>63</a:t>
            </a:fld>
            <a:endParaRPr lang="en-US"/>
          </a:p>
        </p:txBody>
      </p:sp>
    </p:spTree>
    <p:extLst>
      <p:ext uri="{BB962C8B-B14F-4D97-AF65-F5344CB8AC3E}">
        <p14:creationId xmlns:p14="http://schemas.microsoft.com/office/powerpoint/2010/main" val="21558030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4993"/>
            <a:ext cx="8229600" cy="1143000"/>
          </a:xfrm>
        </p:spPr>
        <p:txBody>
          <a:bodyPr/>
          <a:lstStyle/>
          <a:p>
            <a:r>
              <a:rPr lang="en-US" dirty="0" smtClean="0"/>
              <a:t>A Post-Secondary Perspective</a:t>
            </a:r>
            <a:endParaRPr lang="en-US" dirty="0"/>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3"/>
          <p:cNvSpPr>
            <a:spLocks noGrp="1"/>
          </p:cNvSpPr>
          <p:nvPr>
            <p:ph type="sldNum" sz="quarter" idx="12"/>
          </p:nvPr>
        </p:nvSpPr>
        <p:spPr>
          <a:xfrm>
            <a:off x="6553200" y="6356350"/>
            <a:ext cx="2133600" cy="365125"/>
          </a:xfrm>
        </p:spPr>
        <p:txBody>
          <a:bodyPr/>
          <a:lstStyle/>
          <a:p>
            <a:fld id="{1163C79F-F27E-484E-B02C-AA930E51F10C}" type="slidenum">
              <a:rPr lang="en-US" smtClean="0"/>
              <a:pPr/>
              <a:t>64</a:t>
            </a:fld>
            <a:endParaRPr lang="en-US"/>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805" t="28673" r="53739" b="27859"/>
          <a:stretch/>
        </p:blipFill>
        <p:spPr bwMode="auto">
          <a:xfrm>
            <a:off x="549275" y="1252941"/>
            <a:ext cx="8159176" cy="510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2806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Can </a:t>
            </a:r>
            <a:r>
              <a:rPr lang="en-US" dirty="0" smtClean="0"/>
              <a:t>Schools </a:t>
            </a:r>
            <a:r>
              <a:rPr lang="en-US" dirty="0"/>
              <a:t>Use the Cross-Disciplinary Standards? </a:t>
            </a:r>
          </a:p>
        </p:txBody>
      </p:sp>
      <p:sp>
        <p:nvSpPr>
          <p:cNvPr id="3" name="Content Placeholder 2"/>
          <p:cNvSpPr>
            <a:spLocks noGrp="1"/>
          </p:cNvSpPr>
          <p:nvPr>
            <p:ph idx="1"/>
          </p:nvPr>
        </p:nvSpPr>
        <p:spPr>
          <a:xfrm>
            <a:off x="457200" y="1711960"/>
            <a:ext cx="8458200" cy="4525963"/>
          </a:xfrm>
        </p:spPr>
        <p:txBody>
          <a:bodyPr/>
          <a:lstStyle/>
          <a:p>
            <a:pPr>
              <a:spcAft>
                <a:spcPts val="600"/>
              </a:spcAft>
            </a:pPr>
            <a:r>
              <a:rPr lang="en-US" sz="3100" dirty="0">
                <a:solidFill>
                  <a:srgbClr val="000000"/>
                </a:solidFill>
              </a:rPr>
              <a:t>Use </a:t>
            </a:r>
            <a:r>
              <a:rPr lang="en-US" sz="3100" dirty="0" smtClean="0">
                <a:solidFill>
                  <a:srgbClr val="000000"/>
                </a:solidFill>
              </a:rPr>
              <a:t>as </a:t>
            </a:r>
            <a:r>
              <a:rPr lang="en-US" sz="3100" dirty="0">
                <a:solidFill>
                  <a:srgbClr val="000000"/>
                </a:solidFill>
              </a:rPr>
              <a:t>the focus of </a:t>
            </a:r>
            <a:r>
              <a:rPr lang="en-US" sz="3100" b="1" dirty="0">
                <a:solidFill>
                  <a:srgbClr val="FF0000"/>
                </a:solidFill>
              </a:rPr>
              <a:t>planning conversations within </a:t>
            </a:r>
            <a:r>
              <a:rPr lang="en-US" sz="3000" b="1" dirty="0" smtClean="0">
                <a:solidFill>
                  <a:srgbClr val="FF0000"/>
                </a:solidFill>
              </a:rPr>
              <a:t>departments </a:t>
            </a:r>
            <a:r>
              <a:rPr lang="en-US" sz="3000" b="1" dirty="0">
                <a:solidFill>
                  <a:srgbClr val="FF0000"/>
                </a:solidFill>
              </a:rPr>
              <a:t>or </a:t>
            </a:r>
            <a:r>
              <a:rPr lang="en-US" sz="3000" b="1" dirty="0" smtClean="0">
                <a:solidFill>
                  <a:srgbClr val="FF0000"/>
                </a:solidFill>
              </a:rPr>
              <a:t>with </a:t>
            </a:r>
            <a:r>
              <a:rPr lang="en-US" sz="3000" b="1" dirty="0">
                <a:solidFill>
                  <a:srgbClr val="FF0000"/>
                </a:solidFill>
              </a:rPr>
              <a:t>colleagues.</a:t>
            </a:r>
          </a:p>
          <a:p>
            <a:r>
              <a:rPr lang="en-US" sz="3000" b="1" dirty="0">
                <a:solidFill>
                  <a:srgbClr val="FF0000"/>
                </a:solidFill>
              </a:rPr>
              <a:t>Explicitly</a:t>
            </a:r>
            <a:r>
              <a:rPr lang="en-US" sz="3000" b="1" dirty="0">
                <a:solidFill>
                  <a:srgbClr val="000000"/>
                </a:solidFill>
              </a:rPr>
              <a:t> share the standards </a:t>
            </a:r>
            <a:r>
              <a:rPr lang="en-US" sz="3000" b="1" dirty="0">
                <a:solidFill>
                  <a:srgbClr val="FF0000"/>
                </a:solidFill>
              </a:rPr>
              <a:t>with </a:t>
            </a:r>
            <a:r>
              <a:rPr lang="en-US" sz="3000" b="1" dirty="0" smtClean="0">
                <a:solidFill>
                  <a:srgbClr val="FF0000"/>
                </a:solidFill>
              </a:rPr>
              <a:t>students</a:t>
            </a:r>
            <a:r>
              <a:rPr lang="en-US" sz="3000" b="1" dirty="0" smtClean="0">
                <a:solidFill>
                  <a:srgbClr val="000000"/>
                </a:solidFill>
              </a:rPr>
              <a:t> </a:t>
            </a:r>
            <a:r>
              <a:rPr lang="en-US" sz="3000" b="1" dirty="0">
                <a:solidFill>
                  <a:srgbClr val="000000"/>
                </a:solidFill>
              </a:rPr>
              <a:t>at every opportunity.</a:t>
            </a:r>
          </a:p>
          <a:p>
            <a:pPr lvl="2"/>
            <a:r>
              <a:rPr lang="en-US" sz="2400" dirty="0" smtClean="0">
                <a:solidFill>
                  <a:srgbClr val="000000"/>
                </a:solidFill>
                <a:latin typeface="Arial" charset="0"/>
                <a:ea typeface="ＭＳ Ｐゴシック" charset="0"/>
              </a:rPr>
              <a:t>This </a:t>
            </a:r>
            <a:r>
              <a:rPr lang="en-US" sz="2400" dirty="0">
                <a:solidFill>
                  <a:srgbClr val="000000"/>
                </a:solidFill>
                <a:latin typeface="Arial" charset="0"/>
                <a:ea typeface="ＭＳ Ｐゴシック" charset="0"/>
              </a:rPr>
              <a:t>practice contributes to a college-going </a:t>
            </a:r>
            <a:r>
              <a:rPr lang="en-US" sz="2400" dirty="0" smtClean="0">
                <a:solidFill>
                  <a:srgbClr val="000000"/>
                </a:solidFill>
                <a:latin typeface="Arial" charset="0"/>
                <a:ea typeface="ＭＳ Ｐゴシック" charset="0"/>
              </a:rPr>
              <a:t>and career-ready culture</a:t>
            </a:r>
            <a:r>
              <a:rPr lang="en-US" sz="2400" dirty="0">
                <a:solidFill>
                  <a:srgbClr val="000000"/>
                </a:solidFill>
                <a:latin typeface="Arial" charset="0"/>
                <a:ea typeface="ＭＳ Ｐゴシック" charset="0"/>
              </a:rPr>
              <a:t>. </a:t>
            </a:r>
            <a:endParaRPr lang="en-US" sz="2400" dirty="0" smtClean="0">
              <a:solidFill>
                <a:srgbClr val="000000"/>
              </a:solidFill>
              <a:latin typeface="Arial" charset="0"/>
              <a:ea typeface="ＭＳ Ｐゴシック" charset="0"/>
            </a:endParaRPr>
          </a:p>
          <a:p>
            <a:pPr lvl="2"/>
            <a:r>
              <a:rPr lang="en-US" sz="2400" dirty="0">
                <a:solidFill>
                  <a:srgbClr val="000000"/>
                </a:solidFill>
                <a:latin typeface="Arial" charset="0"/>
                <a:ea typeface="ＭＳ Ｐゴシック" charset="0"/>
              </a:rPr>
              <a:t>This practice promotes self-awareness in students.</a:t>
            </a:r>
          </a:p>
          <a:p>
            <a:pPr lvl="2"/>
            <a:r>
              <a:rPr lang="en-US" sz="2400" dirty="0">
                <a:solidFill>
                  <a:srgbClr val="000000"/>
                </a:solidFill>
                <a:latin typeface="Arial" charset="0"/>
                <a:ea typeface="ＭＳ Ｐゴシック" charset="0"/>
              </a:rPr>
              <a:t>This practice supports accurate self-assessment and goal-setting in students.</a:t>
            </a:r>
          </a:p>
          <a:p>
            <a:endParaRPr lang="en-US" dirty="0"/>
          </a:p>
        </p:txBody>
      </p:sp>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7" name="Slide Number Placeholder 6"/>
          <p:cNvSpPr>
            <a:spLocks noGrp="1"/>
          </p:cNvSpPr>
          <p:nvPr>
            <p:ph type="sldNum" sz="quarter" idx="12"/>
          </p:nvPr>
        </p:nvSpPr>
        <p:spPr/>
        <p:txBody>
          <a:bodyPr/>
          <a:lstStyle/>
          <a:p>
            <a:fld id="{1163C79F-F27E-484E-B02C-AA930E51F10C}" type="slidenum">
              <a:rPr lang="en-US" smtClean="0"/>
              <a:pPr/>
              <a:t>65</a:t>
            </a:fld>
            <a:endParaRPr lang="en-US"/>
          </a:p>
        </p:txBody>
      </p:sp>
    </p:spTree>
    <p:extLst>
      <p:ext uri="{BB962C8B-B14F-4D97-AF65-F5344CB8AC3E}">
        <p14:creationId xmlns:p14="http://schemas.microsoft.com/office/powerpoint/2010/main" val="20077452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524240" cy="1584754"/>
          </a:xfrm>
        </p:spPr>
        <p:txBody>
          <a:bodyPr>
            <a:normAutofit/>
          </a:bodyPr>
          <a:lstStyle/>
          <a:p>
            <a:pPr algn="ctr"/>
            <a:r>
              <a:rPr lang="en-US" sz="4400" b="0" dirty="0" smtClean="0"/>
              <a:t>Seven Principles of College and Career Readiness</a:t>
            </a:r>
            <a:endParaRPr lang="en-US" sz="4400" b="0" dirty="0"/>
          </a:p>
        </p:txBody>
      </p:sp>
      <p:sp>
        <p:nvSpPr>
          <p:cNvPr id="3" name="Content Placeholder 2"/>
          <p:cNvSpPr>
            <a:spLocks noGrp="1"/>
          </p:cNvSpPr>
          <p:nvPr>
            <p:ph idx="1"/>
          </p:nvPr>
        </p:nvSpPr>
        <p:spPr>
          <a:xfrm>
            <a:off x="4956507" y="2184401"/>
            <a:ext cx="3817841" cy="4358640"/>
          </a:xfrm>
        </p:spPr>
        <p:txBody>
          <a:bodyPr>
            <a:normAutofit/>
          </a:bodyPr>
          <a:lstStyle/>
          <a:p>
            <a:pPr marL="0" indent="0">
              <a:buNone/>
            </a:pPr>
            <a:r>
              <a:rPr lang="en-US" dirty="0" smtClean="0"/>
              <a:t>This was based on observations made in 38 schools that graduated a greater-than-expected proportion of their students who </a:t>
            </a:r>
            <a:r>
              <a:rPr lang="en-US" dirty="0"/>
              <a:t>were </a:t>
            </a:r>
            <a:r>
              <a:rPr lang="en-US" dirty="0" smtClean="0"/>
              <a:t>college and career ready.</a:t>
            </a:r>
            <a:endParaRPr lang="en-US" dirty="0"/>
          </a:p>
        </p:txBody>
      </p:sp>
      <p:pic>
        <p:nvPicPr>
          <p:cNvPr id="5" name="Picture 7"/>
          <p:cNvPicPr>
            <a:picLocks noChangeAspect="1"/>
          </p:cNvPicPr>
          <p:nvPr/>
        </p:nvPicPr>
        <p:blipFill>
          <a:blip r:embed="rId3"/>
          <a:srcRect/>
          <a:stretch>
            <a:fillRect/>
          </a:stretch>
        </p:blipFill>
        <p:spPr bwMode="auto">
          <a:xfrm>
            <a:off x="0" y="2286000"/>
            <a:ext cx="4956507" cy="3294409"/>
          </a:xfrm>
          <a:prstGeom prst="rect">
            <a:avLst/>
          </a:prstGeom>
          <a:noFill/>
          <a:ln w="9525">
            <a:noFill/>
            <a:miter lim="800000"/>
            <a:headEnd/>
            <a:tailEnd/>
          </a:ln>
          <a:effectLst/>
        </p:spPr>
      </p:pic>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7" name="Slide Number Placeholder 6"/>
          <p:cNvSpPr>
            <a:spLocks noGrp="1"/>
          </p:cNvSpPr>
          <p:nvPr>
            <p:ph type="sldNum" sz="quarter" idx="12"/>
          </p:nvPr>
        </p:nvSpPr>
        <p:spPr/>
        <p:txBody>
          <a:bodyPr/>
          <a:lstStyle/>
          <a:p>
            <a:fld id="{1163C79F-F27E-484E-B02C-AA930E51F10C}" type="slidenum">
              <a:rPr lang="en-US" smtClean="0"/>
              <a:pPr/>
              <a:t>66</a:t>
            </a:fld>
            <a:endParaRPr lang="en-US"/>
          </a:p>
        </p:txBody>
      </p:sp>
    </p:spTree>
    <p:extLst>
      <p:ext uri="{BB962C8B-B14F-4D97-AF65-F5344CB8AC3E}">
        <p14:creationId xmlns:p14="http://schemas.microsoft.com/office/powerpoint/2010/main" val="11886771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19367" y="338280"/>
            <a:ext cx="6346210" cy="1322387"/>
          </a:xfrm>
        </p:spPr>
        <p:txBody>
          <a:bodyPr>
            <a:normAutofit/>
          </a:bodyPr>
          <a:lstStyle/>
          <a:p>
            <a:r>
              <a:rPr lang="en-US" sz="4000" dirty="0"/>
              <a:t>Seven Principles of College and Career Readiness</a:t>
            </a:r>
            <a:endParaRPr lang="en-US" sz="3600" dirty="0">
              <a:solidFill>
                <a:schemeClr val="accent6"/>
              </a:solidFill>
            </a:endParaRPr>
          </a:p>
        </p:txBody>
      </p:sp>
      <p:sp>
        <p:nvSpPr>
          <p:cNvPr id="4" name="Content Placeholder 3"/>
          <p:cNvSpPr>
            <a:spLocks noGrp="1"/>
          </p:cNvSpPr>
          <p:nvPr>
            <p:ph idx="1"/>
          </p:nvPr>
        </p:nvSpPr>
        <p:spPr>
          <a:xfrm>
            <a:off x="457200" y="1795463"/>
            <a:ext cx="8686800" cy="5392245"/>
          </a:xfrm>
        </p:spPr>
        <p:txBody>
          <a:bodyPr wrap="square">
            <a:spAutoFit/>
          </a:bodyPr>
          <a:lstStyle/>
          <a:p>
            <a:pPr marL="457200" indent="-457200">
              <a:buFont typeface="+mj-lt"/>
              <a:buAutoNum type="arabicPeriod"/>
            </a:pPr>
            <a:r>
              <a:rPr lang="en-US" sz="2400" dirty="0" smtClean="0"/>
              <a:t>Create and maintain a </a:t>
            </a:r>
            <a:r>
              <a:rPr lang="en-US" sz="2400" b="1" dirty="0" smtClean="0"/>
              <a:t>college going culture </a:t>
            </a:r>
            <a:r>
              <a:rPr lang="en-US" sz="2400" dirty="0" smtClean="0"/>
              <a:t>in the school.</a:t>
            </a:r>
          </a:p>
          <a:p>
            <a:pPr marL="457200" indent="-457200">
              <a:buFont typeface="+mj-lt"/>
              <a:buAutoNum type="arabicPeriod"/>
            </a:pPr>
            <a:r>
              <a:rPr lang="en-US" sz="2400" dirty="0"/>
              <a:t>Create a </a:t>
            </a:r>
            <a:r>
              <a:rPr lang="en-US" sz="2400" b="1" dirty="0"/>
              <a:t>core academic program aligned </a:t>
            </a:r>
            <a:r>
              <a:rPr lang="en-US" sz="2400" dirty="0"/>
              <a:t>with college and career </a:t>
            </a:r>
            <a:r>
              <a:rPr lang="en-US" sz="2400" dirty="0" smtClean="0"/>
              <a:t>readiness</a:t>
            </a:r>
          </a:p>
          <a:p>
            <a:pPr marL="457200" indent="-457200">
              <a:buFont typeface="+mj-lt"/>
              <a:buAutoNum type="arabicPeriod"/>
            </a:pPr>
            <a:r>
              <a:rPr lang="en-US" sz="2400" dirty="0"/>
              <a:t>Teach </a:t>
            </a:r>
            <a:r>
              <a:rPr lang="en-US" sz="2400" b="1" dirty="0"/>
              <a:t>key self-management skills </a:t>
            </a:r>
            <a:r>
              <a:rPr lang="en-US" sz="2400" dirty="0"/>
              <a:t>and </a:t>
            </a:r>
            <a:r>
              <a:rPr lang="en-US" sz="2400" b="1" dirty="0"/>
              <a:t>expect</a:t>
            </a:r>
            <a:r>
              <a:rPr lang="en-US" sz="2400" dirty="0"/>
              <a:t> students to use </a:t>
            </a:r>
            <a:r>
              <a:rPr lang="en-US" sz="2400" dirty="0" smtClean="0"/>
              <a:t>them</a:t>
            </a:r>
          </a:p>
          <a:p>
            <a:pPr marL="457200" indent="-457200">
              <a:buFont typeface="+mj-lt"/>
              <a:buAutoNum type="arabicPeriod"/>
            </a:pPr>
            <a:r>
              <a:rPr lang="en-US" sz="2400" b="1" dirty="0">
                <a:ea typeface="Osaka" pitchFamily="-65" charset="-128"/>
                <a:cs typeface="Rockwell"/>
              </a:rPr>
              <a:t>Prepare students </a:t>
            </a:r>
            <a:r>
              <a:rPr lang="en-US" sz="2400" dirty="0">
                <a:ea typeface="Osaka" pitchFamily="-65" charset="-128"/>
                <a:cs typeface="Rockwell"/>
              </a:rPr>
              <a:t>for the </a:t>
            </a:r>
            <a:r>
              <a:rPr lang="en-US" sz="2400" b="1" dirty="0">
                <a:ea typeface="Osaka" pitchFamily="-65" charset="-128"/>
                <a:cs typeface="Rockwell"/>
              </a:rPr>
              <a:t>complexity of applying to college</a:t>
            </a:r>
            <a:r>
              <a:rPr lang="en-US" sz="2400" dirty="0" smtClean="0"/>
              <a:t>.</a:t>
            </a:r>
            <a:endParaRPr lang="en-US" sz="2400" dirty="0"/>
          </a:p>
          <a:p>
            <a:pPr marL="457200" indent="-457200">
              <a:buFont typeface="+mj-lt"/>
              <a:buAutoNum type="arabicPeriod"/>
            </a:pPr>
            <a:r>
              <a:rPr lang="en-US" sz="2400" dirty="0"/>
              <a:t>Align assignments and grading policies with college </a:t>
            </a:r>
            <a:r>
              <a:rPr lang="en-US" sz="2400" dirty="0" smtClean="0"/>
              <a:t>expectations</a:t>
            </a:r>
          </a:p>
          <a:p>
            <a:pPr marL="457200" indent="-457200">
              <a:buFont typeface="+mj-lt"/>
              <a:buAutoNum type="arabicPeriod"/>
            </a:pPr>
            <a:r>
              <a:rPr lang="en-US" sz="2400" dirty="0"/>
              <a:t>Make the </a:t>
            </a:r>
            <a:r>
              <a:rPr lang="en-US" sz="2400" b="1" dirty="0"/>
              <a:t>senior year </a:t>
            </a:r>
            <a:r>
              <a:rPr lang="en-US" sz="2400" b="1" dirty="0" smtClean="0"/>
              <a:t>meaningful </a:t>
            </a:r>
            <a:r>
              <a:rPr lang="en-US" sz="2400" dirty="0"/>
              <a:t>and </a:t>
            </a:r>
            <a:r>
              <a:rPr lang="en-US" sz="2400" dirty="0" smtClean="0"/>
              <a:t>challenging</a:t>
            </a:r>
          </a:p>
          <a:p>
            <a:pPr marL="457200" indent="-457200">
              <a:buFont typeface="+mj-lt"/>
              <a:buAutoNum type="arabicPeriod"/>
            </a:pPr>
            <a:r>
              <a:rPr lang="en-US" sz="2400" b="1" dirty="0">
                <a:ea typeface="Osaka" pitchFamily="-65" charset="-128"/>
                <a:cs typeface="Rockwell"/>
              </a:rPr>
              <a:t>Build partnerships and connections </a:t>
            </a:r>
            <a:r>
              <a:rPr lang="en-US" sz="2400" b="1" dirty="0" smtClean="0">
                <a:ea typeface="Osaka" pitchFamily="-65" charset="-128"/>
                <a:cs typeface="Rockwell"/>
              </a:rPr>
              <a:t> </a:t>
            </a:r>
            <a:r>
              <a:rPr lang="en-US" sz="2400" dirty="0" smtClean="0">
                <a:ea typeface="Osaka" pitchFamily="-65" charset="-128"/>
                <a:cs typeface="Rockwell"/>
              </a:rPr>
              <a:t>to </a:t>
            </a:r>
            <a:r>
              <a:rPr lang="en-US" sz="2400" dirty="0">
                <a:ea typeface="Osaka" pitchFamily="-65" charset="-128"/>
                <a:cs typeface="Rockwell"/>
              </a:rPr>
              <a:t>postsecondary education</a:t>
            </a:r>
            <a:endParaRPr lang="en-US" sz="2400" dirty="0" smtClean="0"/>
          </a:p>
          <a:p>
            <a:endParaRPr lang="en-US" sz="2300" dirty="0" smtClean="0"/>
          </a:p>
        </p:txBody>
      </p:sp>
      <p:sp>
        <p:nvSpPr>
          <p:cNvPr id="5" name="Footer Placeholder 3"/>
          <p:cNvSpPr txBox="1">
            <a:spLocks/>
          </p:cNvSpPr>
          <p:nvPr/>
        </p:nvSpPr>
        <p:spPr>
          <a:xfrm>
            <a:off x="0" y="6487062"/>
            <a:ext cx="91440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tint val="75000"/>
                  </a:schemeClr>
                </a:solidFill>
              </a:rPr>
              <a:t>© 2012 Texas College &amp; Career Readiness Center </a:t>
            </a:r>
          </a:p>
        </p:txBody>
      </p:sp>
      <p:sp>
        <p:nvSpPr>
          <p:cNvPr id="3" name="Slide Number Placeholder 2"/>
          <p:cNvSpPr>
            <a:spLocks noGrp="1"/>
          </p:cNvSpPr>
          <p:nvPr>
            <p:ph type="sldNum" sz="quarter" idx="12"/>
          </p:nvPr>
        </p:nvSpPr>
        <p:spPr/>
        <p:txBody>
          <a:bodyPr/>
          <a:lstStyle/>
          <a:p>
            <a:fld id="{E6BFDDC8-69DC-0147-A14D-12FFC6DE4927}" type="slidenum">
              <a:rPr lang="en-US" smtClean="0"/>
              <a:pPr/>
              <a:t>67</a:t>
            </a:fld>
            <a:endParaRPr lang="en-US"/>
          </a:p>
        </p:txBody>
      </p:sp>
    </p:spTree>
    <p:extLst>
      <p:ext uri="{BB962C8B-B14F-4D97-AF65-F5344CB8AC3E}">
        <p14:creationId xmlns:p14="http://schemas.microsoft.com/office/powerpoint/2010/main" val="37380962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7" name="Slide Number Placeholder 3"/>
          <p:cNvSpPr>
            <a:spLocks noGrp="1"/>
          </p:cNvSpPr>
          <p:nvPr>
            <p:ph type="sldNum" sz="quarter" idx="12"/>
          </p:nvPr>
        </p:nvSpPr>
        <p:spPr>
          <a:xfrm>
            <a:off x="6553200" y="6356350"/>
            <a:ext cx="2133600" cy="365125"/>
          </a:xfrm>
        </p:spPr>
        <p:txBody>
          <a:bodyPr/>
          <a:lstStyle/>
          <a:p>
            <a:fld id="{1163C79F-F27E-484E-B02C-AA930E51F10C}" type="slidenum">
              <a:rPr lang="en-US" smtClean="0"/>
              <a:pPr/>
              <a:t>68</a:t>
            </a:fld>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5" y="1587373"/>
            <a:ext cx="8047037"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6403" y="685800"/>
            <a:ext cx="8229600" cy="1143000"/>
          </a:xfrm>
        </p:spPr>
        <p:txBody>
          <a:bodyPr>
            <a:noAutofit/>
          </a:bodyPr>
          <a:lstStyle/>
          <a:p>
            <a:r>
              <a:rPr lang="en-US" sz="4000" dirty="0" smtClean="0"/>
              <a:t>A Post-Secondary Student Perspective</a:t>
            </a:r>
            <a:r>
              <a:rPr lang="en-US" dirty="0" smtClean="0"/>
              <a:t/>
            </a:r>
            <a:br>
              <a:rPr lang="en-US" dirty="0" smtClean="0"/>
            </a:br>
            <a:r>
              <a:rPr lang="en-US" sz="2800" dirty="0">
                <a:hlinkClick r:id="rId4"/>
              </a:rPr>
              <a:t>http://txccrsc.org/master-trainer-portal/</a:t>
            </a:r>
            <a:endParaRPr lang="en-US" sz="2800" dirty="0"/>
          </a:p>
        </p:txBody>
      </p:sp>
    </p:spTree>
    <p:extLst>
      <p:ext uri="{BB962C8B-B14F-4D97-AF65-F5344CB8AC3E}">
        <p14:creationId xmlns:p14="http://schemas.microsoft.com/office/powerpoint/2010/main" val="25114814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95400" y="533400"/>
            <a:ext cx="7851648" cy="1828800"/>
          </a:xfrm>
        </p:spPr>
        <p:txBody>
          <a:bodyPr/>
          <a:lstStyle/>
          <a:p>
            <a:r>
              <a:rPr lang="en-US" dirty="0" smtClean="0">
                <a:solidFill>
                  <a:schemeClr val="tx1"/>
                </a:solidFill>
              </a:rPr>
              <a:t>Gathering Data</a:t>
            </a:r>
            <a:endParaRPr lang="en-US" dirty="0">
              <a:solidFill>
                <a:schemeClr val="tx1"/>
              </a:solidFill>
            </a:endParaRPr>
          </a:p>
        </p:txBody>
      </p:sp>
      <p:sp>
        <p:nvSpPr>
          <p:cNvPr id="5" name="Subtitle 4"/>
          <p:cNvSpPr>
            <a:spLocks noGrp="1"/>
          </p:cNvSpPr>
          <p:nvPr>
            <p:ph type="subTitle" idx="1"/>
          </p:nvPr>
        </p:nvSpPr>
        <p:spPr/>
        <p:txBody>
          <a:bodyPr/>
          <a:lstStyle/>
          <a:p>
            <a:pPr algn="l"/>
            <a:r>
              <a:rPr lang="en-US" dirty="0" smtClean="0"/>
              <a:t>A place to start…</a:t>
            </a:r>
            <a:endParaRPr lang="en-US" dirty="0"/>
          </a:p>
        </p:txBody>
      </p:sp>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3" name="Slide Number Placeholder 2"/>
          <p:cNvSpPr>
            <a:spLocks noGrp="1"/>
          </p:cNvSpPr>
          <p:nvPr>
            <p:ph type="sldNum" sz="quarter" idx="12"/>
          </p:nvPr>
        </p:nvSpPr>
        <p:spPr/>
        <p:txBody>
          <a:bodyPr/>
          <a:lstStyle/>
          <a:p>
            <a:fld id="{1163C79F-F27E-484E-B02C-AA930E51F10C}" type="slidenum">
              <a:rPr lang="en-US" smtClean="0">
                <a:solidFill>
                  <a:prstClr val="black">
                    <a:tint val="75000"/>
                  </a:prstClr>
                </a:solidFill>
              </a:rPr>
              <a:pPr/>
              <a:t>69</a:t>
            </a:fld>
            <a:endParaRPr lang="en-US">
              <a:solidFill>
                <a:prstClr val="black">
                  <a:tint val="75000"/>
                </a:prstClr>
              </a:solidFill>
            </a:endParaRPr>
          </a:p>
        </p:txBody>
      </p:sp>
      <p:pic>
        <p:nvPicPr>
          <p:cNvPr id="17410" name="Picture 2" descr="C:\Users\slane\AppData\Local\Microsoft\Windows\Temporary Internet Files\Content.IE5\LV1XYUWW\MC90043255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590800"/>
            <a:ext cx="38862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341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614488"/>
            <a:ext cx="8582025"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80988" y="838199"/>
            <a:ext cx="8229600" cy="646331"/>
          </a:xfrm>
          <a:prstGeom prst="rect">
            <a:avLst/>
          </a:prstGeom>
          <a:noFill/>
        </p:spPr>
        <p:txBody>
          <a:bodyPr wrap="square" rtlCol="0">
            <a:spAutoFit/>
          </a:bodyPr>
          <a:lstStyle/>
          <a:p>
            <a:r>
              <a:rPr lang="en-US" sz="3600" dirty="0" smtClean="0">
                <a:latin typeface="+mj-lt"/>
              </a:rPr>
              <a:t>Achievement Relative to TSI…</a:t>
            </a:r>
            <a:endParaRPr lang="en-US" sz="3600" dirty="0">
              <a:latin typeface="+mj-lt"/>
            </a:endParaRPr>
          </a:p>
        </p:txBody>
      </p:sp>
    </p:spTree>
    <p:extLst>
      <p:ext uri="{BB962C8B-B14F-4D97-AF65-F5344CB8AC3E}">
        <p14:creationId xmlns:p14="http://schemas.microsoft.com/office/powerpoint/2010/main" val="16121423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SAT/ACT Data</a:t>
            </a:r>
            <a:endParaRPr lang="en-US" dirty="0">
              <a:solidFill>
                <a:schemeClr val="accent1">
                  <a:lumMod val="75000"/>
                </a:schemeClr>
              </a:solidFill>
            </a:endParaRPr>
          </a:p>
        </p:txBody>
      </p:sp>
      <p:sp>
        <p:nvSpPr>
          <p:cNvPr id="3" name="Content Placeholder 2"/>
          <p:cNvSpPr>
            <a:spLocks noGrp="1"/>
          </p:cNvSpPr>
          <p:nvPr>
            <p:ph idx="1"/>
          </p:nvPr>
        </p:nvSpPr>
        <p:spPr/>
        <p:txBody>
          <a:bodyPr/>
          <a:lstStyle/>
          <a:p>
            <a:r>
              <a:rPr lang="en-US" dirty="0" smtClean="0"/>
              <a:t>Percentage of students taking SAT/ACT</a:t>
            </a:r>
          </a:p>
          <a:p>
            <a:r>
              <a:rPr lang="en-US" dirty="0" smtClean="0"/>
              <a:t>Percentage of students meeting college Algebra/Calculus standards</a:t>
            </a:r>
          </a:p>
          <a:p>
            <a:r>
              <a:rPr lang="en-US" dirty="0" smtClean="0"/>
              <a:t>Percentage of students with a composite score meeting these standards</a:t>
            </a:r>
            <a:endParaRPr lang="en-US" dirty="0"/>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p14="http://schemas.microsoft.com/office/powerpoint/2010/main" val="35784456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pic>
        <p:nvPicPr>
          <p:cNvPr id="5" name="Picture 4" descr="ACT-Profile.jpg"/>
          <p:cNvPicPr>
            <a:picLocks noChangeAspect="1"/>
          </p:cNvPicPr>
          <p:nvPr/>
        </p:nvPicPr>
        <p:blipFill rotWithShape="1">
          <a:blip r:embed="rId3">
            <a:extLst>
              <a:ext uri="{28A0092B-C50C-407E-A947-70E740481C1C}">
                <a14:useLocalDpi xmlns:a14="http://schemas.microsoft.com/office/drawing/2010/main" val="0"/>
              </a:ext>
            </a:extLst>
          </a:blip>
          <a:srcRect l="6192" t="6408" r="5898" b="18792"/>
          <a:stretch/>
        </p:blipFill>
        <p:spPr>
          <a:xfrm>
            <a:off x="65313" y="313347"/>
            <a:ext cx="9039498" cy="5943445"/>
          </a:xfrm>
          <a:prstGeom prst="rect">
            <a:avLst/>
          </a:prstGeom>
        </p:spPr>
      </p:pic>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3" name="Slide Number Placeholder 2"/>
          <p:cNvSpPr>
            <a:spLocks noGrp="1"/>
          </p:cNvSpPr>
          <p:nvPr>
            <p:ph type="sldNum" sz="quarter" idx="12"/>
          </p:nvPr>
        </p:nvSpPr>
        <p:spPr/>
        <p:txBody>
          <a:bodyPr/>
          <a:lstStyle/>
          <a:p>
            <a:fld id="{1163C79F-F27E-484E-B02C-AA930E51F10C}"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val="32364466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T2.jpg"/>
          <p:cNvPicPr>
            <a:picLocks noChangeAspect="1"/>
          </p:cNvPicPr>
          <p:nvPr/>
        </p:nvPicPr>
        <p:blipFill rotWithShape="1">
          <a:blip r:embed="rId3">
            <a:extLst>
              <a:ext uri="{28A0092B-C50C-407E-A947-70E740481C1C}">
                <a14:useLocalDpi xmlns:a14="http://schemas.microsoft.com/office/drawing/2010/main" val="0"/>
              </a:ext>
            </a:extLst>
          </a:blip>
          <a:srcRect b="25833"/>
          <a:stretch/>
        </p:blipFill>
        <p:spPr>
          <a:xfrm>
            <a:off x="965199" y="65316"/>
            <a:ext cx="7052587" cy="6769100"/>
          </a:xfrm>
          <a:prstGeom prst="rect">
            <a:avLst/>
          </a:prstGeom>
        </p:spPr>
      </p:pic>
      <p:sp>
        <p:nvSpPr>
          <p:cNvPr id="4"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3" name="Slide Number Placeholder 2"/>
          <p:cNvSpPr>
            <a:spLocks noGrp="1"/>
          </p:cNvSpPr>
          <p:nvPr>
            <p:ph type="sldNum" sz="quarter" idx="12"/>
          </p:nvPr>
        </p:nvSpPr>
        <p:spPr/>
        <p:txBody>
          <a:bodyPr/>
          <a:lstStyle/>
          <a:p>
            <a:fld id="{1163C79F-F27E-484E-B02C-AA930E51F10C}" type="slidenum">
              <a:rPr lang="en-US" smtClean="0">
                <a:solidFill>
                  <a:prstClr val="black">
                    <a:tint val="75000"/>
                  </a:prstClr>
                </a:solidFill>
              </a:rPr>
              <a:pPr/>
              <a:t>72</a:t>
            </a:fld>
            <a:endParaRPr lang="en-US">
              <a:solidFill>
                <a:prstClr val="black">
                  <a:tint val="75000"/>
                </a:prstClr>
              </a:solidFill>
            </a:endParaRPr>
          </a:p>
        </p:txBody>
      </p:sp>
    </p:spTree>
    <p:extLst>
      <p:ext uri="{BB962C8B-B14F-4D97-AF65-F5344CB8AC3E}">
        <p14:creationId xmlns:p14="http://schemas.microsoft.com/office/powerpoint/2010/main" val="26372922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9850"/>
            <a:ext cx="8229600" cy="1143000"/>
          </a:xfrm>
        </p:spPr>
        <p:txBody>
          <a:bodyPr>
            <a:noAutofit/>
          </a:bodyPr>
          <a:lstStyle/>
          <a:p>
            <a:r>
              <a:rPr lang="en-US" dirty="0" smtClean="0">
                <a:solidFill>
                  <a:schemeClr val="accent1">
                    <a:lumMod val="75000"/>
                  </a:schemeClr>
                </a:solidFill>
              </a:rPr>
              <a:t>Percentage of Students Taking Advanced Courses </a:t>
            </a:r>
            <a:endParaRPr lang="en-US" dirty="0">
              <a:solidFill>
                <a:schemeClr val="accent1">
                  <a:lumMod val="75000"/>
                </a:schemeClr>
              </a:solidFill>
            </a:endParaRPr>
          </a:p>
        </p:txBody>
      </p:sp>
      <p:sp>
        <p:nvSpPr>
          <p:cNvPr id="3" name="Content Placeholder 2"/>
          <p:cNvSpPr>
            <a:spLocks noGrp="1"/>
          </p:cNvSpPr>
          <p:nvPr>
            <p:ph idx="1"/>
          </p:nvPr>
        </p:nvSpPr>
        <p:spPr>
          <a:xfrm>
            <a:off x="457200" y="1752600"/>
            <a:ext cx="8229600" cy="4525963"/>
          </a:xfrm>
        </p:spPr>
        <p:txBody>
          <a:bodyPr/>
          <a:lstStyle/>
          <a:p>
            <a:r>
              <a:rPr lang="en-US" dirty="0" smtClean="0"/>
              <a:t>Advanced Placement courses</a:t>
            </a:r>
          </a:p>
          <a:p>
            <a:r>
              <a:rPr lang="en-US" dirty="0" smtClean="0"/>
              <a:t>International Baccalaureate courses</a:t>
            </a:r>
          </a:p>
          <a:p>
            <a:r>
              <a:rPr lang="en-US" dirty="0" smtClean="0"/>
              <a:t>Dual Credit courses</a:t>
            </a:r>
          </a:p>
          <a:p>
            <a:r>
              <a:rPr lang="en-US" dirty="0" smtClean="0"/>
              <a:t>Locally Articulated courses</a:t>
            </a:r>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24237207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01" t="27632" r="37582" b="26644"/>
          <a:stretch/>
        </p:blipFill>
        <p:spPr bwMode="auto">
          <a:xfrm>
            <a:off x="700114" y="1617224"/>
            <a:ext cx="7758700" cy="453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464664" y="347354"/>
            <a:ext cx="8229600" cy="1143000"/>
          </a:xfrm>
        </p:spPr>
        <p:txBody>
          <a:bodyPr>
            <a:noAutofit/>
          </a:bodyPr>
          <a:lstStyle/>
          <a:p>
            <a:r>
              <a:rPr lang="en-US" dirty="0" smtClean="0">
                <a:solidFill>
                  <a:schemeClr val="accent1">
                    <a:lumMod val="75000"/>
                  </a:schemeClr>
                </a:solidFill>
              </a:rPr>
              <a:t>Percentage of Students Taking Advanced Courses </a:t>
            </a:r>
            <a:endParaRPr lang="en-US" dirty="0">
              <a:solidFill>
                <a:schemeClr val="accent1">
                  <a:lumMod val="75000"/>
                </a:schemeClr>
              </a:solidFill>
            </a:endParaRPr>
          </a:p>
        </p:txBody>
      </p:sp>
      <p:sp>
        <p:nvSpPr>
          <p:cNvPr id="4" name="Oval 3"/>
          <p:cNvSpPr/>
          <p:nvPr/>
        </p:nvSpPr>
        <p:spPr>
          <a:xfrm>
            <a:off x="3372591" y="2002221"/>
            <a:ext cx="1341912" cy="1880674"/>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6712628" y="4248502"/>
            <a:ext cx="914400" cy="1828814"/>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7577528" y="4234652"/>
            <a:ext cx="914400" cy="1828814"/>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smtClean="0">
                <a:solidFill>
                  <a:prstClr val="black">
                    <a:tint val="75000"/>
                  </a:prstClr>
                </a:solidFill>
              </a:rPr>
              <a:t>© 2012 Texas College &amp; Career Readiness Center </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1163C79F-F27E-484E-B02C-AA930E51F10C}"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26635124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Graduation Plans</a:t>
            </a:r>
            <a:endParaRPr lang="en-US" dirty="0">
              <a:solidFill>
                <a:schemeClr val="accent1">
                  <a:lumMod val="75000"/>
                </a:schemeClr>
              </a:solidFill>
            </a:endParaRPr>
          </a:p>
        </p:txBody>
      </p:sp>
      <p:sp>
        <p:nvSpPr>
          <p:cNvPr id="3" name="Content Placeholder 2"/>
          <p:cNvSpPr>
            <a:spLocks noGrp="1"/>
          </p:cNvSpPr>
          <p:nvPr>
            <p:ph idx="1"/>
          </p:nvPr>
        </p:nvSpPr>
        <p:spPr/>
        <p:txBody>
          <a:bodyPr/>
          <a:lstStyle/>
          <a:p>
            <a:r>
              <a:rPr lang="en-US" dirty="0" smtClean="0"/>
              <a:t>Distinguished Achievement Plan</a:t>
            </a:r>
          </a:p>
          <a:p>
            <a:r>
              <a:rPr lang="en-US" dirty="0" smtClean="0"/>
              <a:t>Recommended Plan</a:t>
            </a:r>
          </a:p>
          <a:p>
            <a:r>
              <a:rPr lang="en-US" dirty="0" smtClean="0"/>
              <a:t>Minimum High School Plan</a:t>
            </a:r>
          </a:p>
          <a:p>
            <a:pPr marL="0" indent="0" algn="ctr">
              <a:buNone/>
            </a:pPr>
            <a:r>
              <a:rPr lang="en-US" b="1" dirty="0" smtClean="0"/>
              <a:t>and/or</a:t>
            </a:r>
          </a:p>
          <a:p>
            <a:r>
              <a:rPr lang="en-US" dirty="0" smtClean="0"/>
              <a:t>Foundation</a:t>
            </a:r>
          </a:p>
          <a:p>
            <a:r>
              <a:rPr lang="en-US" dirty="0" smtClean="0"/>
              <a:t>Foundation with Endorsement</a:t>
            </a:r>
          </a:p>
          <a:p>
            <a:r>
              <a:rPr lang="en-US" dirty="0" smtClean="0"/>
              <a:t>Foundation Distinguished</a:t>
            </a:r>
            <a:endParaRPr lang="en-US" dirty="0"/>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17474578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13" t="48026" r="37583" b="25881"/>
          <a:stretch/>
        </p:blipFill>
        <p:spPr bwMode="auto">
          <a:xfrm>
            <a:off x="685800" y="2135647"/>
            <a:ext cx="7723698" cy="2531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p:txBody>
          <a:bodyPr/>
          <a:lstStyle/>
          <a:p>
            <a:r>
              <a:rPr lang="en-US" dirty="0" smtClean="0">
                <a:solidFill>
                  <a:schemeClr val="accent1">
                    <a:lumMod val="75000"/>
                  </a:schemeClr>
                </a:solidFill>
              </a:rPr>
              <a:t>Graduation Plans</a:t>
            </a:r>
            <a:endParaRPr lang="en-US" dirty="0">
              <a:solidFill>
                <a:schemeClr val="accent1">
                  <a:lumMod val="75000"/>
                </a:schemeClr>
              </a:solidFill>
            </a:endParaRPr>
          </a:p>
        </p:txBody>
      </p:sp>
      <p:sp>
        <p:nvSpPr>
          <p:cNvPr id="4" name="Oval 3"/>
          <p:cNvSpPr/>
          <p:nvPr/>
        </p:nvSpPr>
        <p:spPr>
          <a:xfrm>
            <a:off x="6984125" y="3641834"/>
            <a:ext cx="662152" cy="37837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984125" y="4020207"/>
            <a:ext cx="662152" cy="14189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3" name="Slide Number Placeholder 2"/>
          <p:cNvSpPr>
            <a:spLocks noGrp="1"/>
          </p:cNvSpPr>
          <p:nvPr>
            <p:ph type="sldNum" sz="quarter" idx="12"/>
          </p:nvPr>
        </p:nvSpPr>
        <p:spPr/>
        <p:txBody>
          <a:bodyPr/>
          <a:lstStyle/>
          <a:p>
            <a:fld id="{1163C79F-F27E-484E-B02C-AA930E51F10C}" type="slidenum">
              <a:rPr lang="en-US" smtClean="0">
                <a:solidFill>
                  <a:prstClr val="black">
                    <a:tint val="75000"/>
                  </a:prstClr>
                </a:solidFill>
              </a:rPr>
              <a:pPr/>
              <a:t>76</a:t>
            </a:fld>
            <a:endParaRPr lang="en-US">
              <a:solidFill>
                <a:prstClr val="black">
                  <a:tint val="75000"/>
                </a:prstClr>
              </a:solidFill>
            </a:endParaRPr>
          </a:p>
        </p:txBody>
      </p:sp>
    </p:spTree>
    <p:extLst>
      <p:ext uri="{BB962C8B-B14F-4D97-AF65-F5344CB8AC3E}">
        <p14:creationId xmlns:p14="http://schemas.microsoft.com/office/powerpoint/2010/main" val="27171240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Completion Rates</a:t>
            </a:r>
            <a:endParaRPr lang="en-US" dirty="0">
              <a:solidFill>
                <a:schemeClr val="accent1">
                  <a:lumMod val="75000"/>
                </a:schemeClr>
              </a:solidFill>
            </a:endParaRPr>
          </a:p>
        </p:txBody>
      </p:sp>
      <p:sp>
        <p:nvSpPr>
          <p:cNvPr id="3" name="Content Placeholder 2"/>
          <p:cNvSpPr>
            <a:spLocks noGrp="1"/>
          </p:cNvSpPr>
          <p:nvPr>
            <p:ph idx="1"/>
          </p:nvPr>
        </p:nvSpPr>
        <p:spPr/>
        <p:txBody>
          <a:bodyPr/>
          <a:lstStyle/>
          <a:p>
            <a:r>
              <a:rPr lang="en-US" dirty="0" smtClean="0"/>
              <a:t>Number of students </a:t>
            </a:r>
            <a:r>
              <a:rPr lang="en-US" dirty="0"/>
              <a:t>e</a:t>
            </a:r>
            <a:r>
              <a:rPr lang="en-US" dirty="0" smtClean="0"/>
              <a:t>nrolling in 9</a:t>
            </a:r>
            <a:r>
              <a:rPr lang="en-US" baseline="30000" dirty="0" smtClean="0"/>
              <a:t>th</a:t>
            </a:r>
            <a:r>
              <a:rPr lang="en-US" dirty="0" smtClean="0"/>
              <a:t> grade compared to the number graduating four years later</a:t>
            </a:r>
          </a:p>
          <a:p>
            <a:r>
              <a:rPr lang="en-US" dirty="0" smtClean="0"/>
              <a:t>Number of students enrolling in 6</a:t>
            </a:r>
            <a:r>
              <a:rPr lang="en-US" baseline="30000" dirty="0" smtClean="0"/>
              <a:t>th</a:t>
            </a:r>
            <a:r>
              <a:rPr lang="en-US" dirty="0" smtClean="0"/>
              <a:t> grade and graduating seven years later</a:t>
            </a:r>
            <a:endParaRPr lang="en-US" dirty="0"/>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solidFill>
                  <a:prstClr val="black">
                    <a:tint val="75000"/>
                  </a:prstClr>
                </a:solidFill>
              </a:rPr>
              <a:pPr/>
              <a:t>77</a:t>
            </a:fld>
            <a:endParaRPr lang="en-US">
              <a:solidFill>
                <a:prstClr val="black">
                  <a:tint val="75000"/>
                </a:prstClr>
              </a:solidFill>
            </a:endParaRPr>
          </a:p>
        </p:txBody>
      </p:sp>
    </p:spTree>
    <p:extLst>
      <p:ext uri="{BB962C8B-B14F-4D97-AF65-F5344CB8AC3E}">
        <p14:creationId xmlns:p14="http://schemas.microsoft.com/office/powerpoint/2010/main" val="34370090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535" b="61246"/>
          <a:stretch/>
        </p:blipFill>
        <p:spPr>
          <a:xfrm>
            <a:off x="548506" y="1986454"/>
            <a:ext cx="8097592" cy="4130567"/>
          </a:xfrm>
          <a:prstGeom prst="rect">
            <a:avLst/>
          </a:prstGeom>
        </p:spPr>
      </p:pic>
      <p:sp>
        <p:nvSpPr>
          <p:cNvPr id="3" name="Title 1"/>
          <p:cNvSpPr>
            <a:spLocks noGrp="1"/>
          </p:cNvSpPr>
          <p:nvPr>
            <p:ph type="title"/>
          </p:nvPr>
        </p:nvSpPr>
        <p:spPr>
          <a:xfrm>
            <a:off x="457200" y="274638"/>
            <a:ext cx="8229600" cy="1143000"/>
          </a:xfrm>
        </p:spPr>
        <p:txBody>
          <a:bodyPr/>
          <a:lstStyle/>
          <a:p>
            <a:r>
              <a:rPr lang="en-US" dirty="0" smtClean="0">
                <a:solidFill>
                  <a:schemeClr val="accent1">
                    <a:lumMod val="75000"/>
                  </a:schemeClr>
                </a:solidFill>
              </a:rPr>
              <a:t>Completion Rates</a:t>
            </a:r>
            <a:endParaRPr lang="en-US" dirty="0">
              <a:solidFill>
                <a:schemeClr val="accent1">
                  <a:lumMod val="75000"/>
                </a:schemeClr>
              </a:solidFill>
            </a:endParaRPr>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val="21325605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State Assessments</a:t>
            </a:r>
            <a:endParaRPr lang="en-US" dirty="0">
              <a:solidFill>
                <a:schemeClr val="accent1">
                  <a:lumMod val="75000"/>
                </a:schemeClr>
              </a:solidFill>
            </a:endParaRPr>
          </a:p>
        </p:txBody>
      </p:sp>
      <p:sp>
        <p:nvSpPr>
          <p:cNvPr id="4" name="Rounded Rectangle 3"/>
          <p:cNvSpPr/>
          <p:nvPr/>
        </p:nvSpPr>
        <p:spPr>
          <a:xfrm>
            <a:off x="1965277" y="2515577"/>
            <a:ext cx="5240739" cy="76002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dirty="0">
                <a:ln>
                  <a:solidFill>
                    <a:schemeClr val="bg1"/>
                  </a:solidFill>
                </a:ln>
              </a:rPr>
              <a:t>TAKS Data </a:t>
            </a:r>
          </a:p>
        </p:txBody>
      </p:sp>
      <p:sp>
        <p:nvSpPr>
          <p:cNvPr id="5" name="Rounded Rectangle 4"/>
          <p:cNvSpPr/>
          <p:nvPr/>
        </p:nvSpPr>
        <p:spPr>
          <a:xfrm>
            <a:off x="1965278" y="4344377"/>
            <a:ext cx="5240739" cy="76002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5400" dirty="0" smtClean="0">
                <a:ln>
                  <a:solidFill>
                    <a:schemeClr val="bg1"/>
                  </a:solidFill>
                </a:ln>
              </a:rPr>
              <a:t>EOC/STAAR Data </a:t>
            </a:r>
            <a:endParaRPr lang="en-US" sz="5400" dirty="0">
              <a:ln>
                <a:solidFill>
                  <a:schemeClr val="bg1"/>
                </a:solidFill>
              </a:ln>
            </a:endParaRPr>
          </a:p>
        </p:txBody>
      </p:sp>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7" name="Slide Number Placeholder 6"/>
          <p:cNvSpPr>
            <a:spLocks noGrp="1"/>
          </p:cNvSpPr>
          <p:nvPr>
            <p:ph type="sldNum" sz="quarter" idx="12"/>
          </p:nvPr>
        </p:nvSpPr>
        <p:spPr/>
        <p:txBody>
          <a:bodyPr/>
          <a:lstStyle/>
          <a:p>
            <a:fld id="{1163C79F-F27E-484E-B02C-AA930E51F10C}"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1095862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CRCC - National Data</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a:t>
            </a:r>
            <a:r>
              <a:rPr lang="en-US" dirty="0" smtClean="0"/>
              <a:t>Community College Research Center (CRCC) </a:t>
            </a:r>
            <a:r>
              <a:rPr lang="en-US" dirty="0"/>
              <a:t>study of 57 community colleges participating in the Achieving the Dream initiative found that only </a:t>
            </a:r>
            <a:r>
              <a:rPr lang="en-US" b="1" dirty="0"/>
              <a:t>33 percent </a:t>
            </a:r>
            <a:r>
              <a:rPr lang="en-US" dirty="0"/>
              <a:t>of students referred to </a:t>
            </a:r>
            <a:r>
              <a:rPr lang="en-US" b="1" dirty="0"/>
              <a:t>developmental math </a:t>
            </a:r>
            <a:r>
              <a:rPr lang="en-US" dirty="0"/>
              <a:t>and </a:t>
            </a:r>
            <a:r>
              <a:rPr lang="en-US" b="1" dirty="0"/>
              <a:t>46 percent </a:t>
            </a:r>
            <a:r>
              <a:rPr lang="en-US" dirty="0"/>
              <a:t>of students referred to developmental reading go on to complete the </a:t>
            </a:r>
            <a:r>
              <a:rPr lang="en-US" b="1" dirty="0"/>
              <a:t>entire developmental sequence </a:t>
            </a:r>
            <a:r>
              <a:rPr lang="en-US" dirty="0"/>
              <a:t>(Bailey, Jeong, &amp; Cho, 2008)</a:t>
            </a:r>
            <a:r>
              <a:rPr lang="en-US" dirty="0" smtClean="0"/>
              <a:t>.</a:t>
            </a:r>
            <a:r>
              <a:rPr lang="en-US" dirty="0"/>
              <a:t> </a:t>
            </a:r>
          </a:p>
          <a:p>
            <a:r>
              <a:rPr lang="en-US" dirty="0"/>
              <a:t>Developmental completion rates vary according to remedial level. Only 17 percent of students referred to the lowest level of developmental math complete the sequence; 45 percent of those referred to the highest level complete the sequence (Bailey, Jeong, &amp; Cho, 2008).</a:t>
            </a:r>
          </a:p>
          <a:p>
            <a:pPr marL="0" indent="0">
              <a:buNone/>
            </a:pPr>
            <a:endParaRPr lang="en-US" dirty="0"/>
          </a:p>
        </p:txBody>
      </p:sp>
    </p:spTree>
    <p:extLst>
      <p:ext uri="{BB962C8B-B14F-4D97-AF65-F5344CB8AC3E}">
        <p14:creationId xmlns:p14="http://schemas.microsoft.com/office/powerpoint/2010/main" val="15311555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640" b="40885"/>
          <a:stretch/>
        </p:blipFill>
        <p:spPr>
          <a:xfrm>
            <a:off x="163478" y="1417638"/>
            <a:ext cx="8785512" cy="5058213"/>
          </a:xfrm>
          <a:prstGeom prst="rect">
            <a:avLst/>
          </a:prstGeom>
        </p:spPr>
      </p:pic>
      <p:sp>
        <p:nvSpPr>
          <p:cNvPr id="3" name="Title 1"/>
          <p:cNvSpPr>
            <a:spLocks noGrp="1"/>
          </p:cNvSpPr>
          <p:nvPr>
            <p:ph type="title"/>
          </p:nvPr>
        </p:nvSpPr>
        <p:spPr>
          <a:xfrm>
            <a:off x="457200" y="274638"/>
            <a:ext cx="8229600" cy="1143000"/>
          </a:xfrm>
        </p:spPr>
        <p:txBody>
          <a:bodyPr/>
          <a:lstStyle/>
          <a:p>
            <a:r>
              <a:rPr lang="en-US" dirty="0" smtClean="0">
                <a:solidFill>
                  <a:schemeClr val="accent1">
                    <a:lumMod val="75000"/>
                  </a:schemeClr>
                </a:solidFill>
              </a:rPr>
              <a:t>TAKS Assessment</a:t>
            </a:r>
            <a:endParaRPr lang="en-US" dirty="0">
              <a:solidFill>
                <a:schemeClr val="accent1">
                  <a:lumMod val="75000"/>
                </a:schemeClr>
              </a:solidFill>
            </a:endParaRPr>
          </a:p>
        </p:txBody>
      </p:sp>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4" name="Slide Number Placeholder 3"/>
          <p:cNvSpPr>
            <a:spLocks noGrp="1"/>
          </p:cNvSpPr>
          <p:nvPr>
            <p:ph type="sldNum" sz="quarter" idx="12"/>
          </p:nvPr>
        </p:nvSpPr>
        <p:spPr/>
        <p:txBody>
          <a:bodyPr/>
          <a:lstStyle/>
          <a:p>
            <a:fld id="{1163C79F-F27E-484E-B02C-AA930E51F10C}"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1389736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Higher Education</a:t>
            </a:r>
            <a:endParaRPr lang="en-US" dirty="0">
              <a:solidFill>
                <a:schemeClr val="accent1">
                  <a:lumMod val="75000"/>
                </a:schemeClr>
              </a:solidFill>
            </a:endParaRPr>
          </a:p>
        </p:txBody>
      </p:sp>
      <p:sp>
        <p:nvSpPr>
          <p:cNvPr id="3" name="Content Placeholder 2"/>
          <p:cNvSpPr>
            <a:spLocks noGrp="1"/>
          </p:cNvSpPr>
          <p:nvPr>
            <p:ph idx="1"/>
          </p:nvPr>
        </p:nvSpPr>
        <p:spPr/>
        <p:txBody>
          <a:bodyPr/>
          <a:lstStyle/>
          <a:p>
            <a:r>
              <a:rPr lang="en-US" dirty="0" smtClean="0">
                <a:hlinkClick r:id="rId3"/>
              </a:rPr>
              <a:t>Percentage </a:t>
            </a:r>
            <a:r>
              <a:rPr lang="en-US" dirty="0" smtClean="0"/>
              <a:t>of last year’s seniors enrolled in a postsecondary school</a:t>
            </a:r>
          </a:p>
          <a:p>
            <a:r>
              <a:rPr lang="en-US" dirty="0" smtClean="0"/>
              <a:t>Percentage of students placed in Developmental Education Classes</a:t>
            </a:r>
          </a:p>
          <a:p>
            <a:r>
              <a:rPr lang="en-US" dirty="0" smtClean="0"/>
              <a:t>Percentage of this year’s seniors that have completed an </a:t>
            </a:r>
            <a:r>
              <a:rPr lang="en-US" dirty="0" smtClean="0">
                <a:hlinkClick r:id="rId4"/>
              </a:rPr>
              <a:t>ApplyTexas</a:t>
            </a:r>
            <a:r>
              <a:rPr lang="en-US" dirty="0" smtClean="0"/>
              <a:t> application</a:t>
            </a:r>
          </a:p>
          <a:p>
            <a:endParaRPr lang="en-US" dirty="0"/>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5100650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52" t="3677" r="2652" b="4138"/>
          <a:stretch/>
        </p:blipFill>
        <p:spPr>
          <a:xfrm>
            <a:off x="2065283" y="252248"/>
            <a:ext cx="5013434" cy="6321973"/>
          </a:xfrm>
          <a:prstGeom prst="rect">
            <a:avLst/>
          </a:prstGeom>
        </p:spPr>
      </p:pic>
      <p:sp>
        <p:nvSpPr>
          <p:cNvPr id="4" name="Rectangle 3"/>
          <p:cNvSpPr/>
          <p:nvPr/>
        </p:nvSpPr>
        <p:spPr>
          <a:xfrm>
            <a:off x="2258359" y="4985997"/>
            <a:ext cx="4319752" cy="14189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3" name="Slide Number Placeholder 2"/>
          <p:cNvSpPr>
            <a:spLocks noGrp="1"/>
          </p:cNvSpPr>
          <p:nvPr>
            <p:ph type="sldNum" sz="quarter" idx="12"/>
          </p:nvPr>
        </p:nvSpPr>
        <p:spPr/>
        <p:txBody>
          <a:bodyPr/>
          <a:lstStyle/>
          <a:p>
            <a:fld id="{1163C79F-F27E-484E-B02C-AA930E51F10C}" type="slidenum">
              <a:rPr lang="en-US" smtClean="0">
                <a:solidFill>
                  <a:prstClr val="black">
                    <a:tint val="75000"/>
                  </a:prstClr>
                </a:solidFill>
              </a:rPr>
              <a:pPr/>
              <a:t>82</a:t>
            </a:fld>
            <a:endParaRPr lang="en-US">
              <a:solidFill>
                <a:prstClr val="black">
                  <a:tint val="75000"/>
                </a:prstClr>
              </a:solidFill>
            </a:endParaRPr>
          </a:p>
        </p:txBody>
      </p:sp>
    </p:spTree>
    <p:extLst>
      <p:ext uri="{BB962C8B-B14F-4D97-AF65-F5344CB8AC3E}">
        <p14:creationId xmlns:p14="http://schemas.microsoft.com/office/powerpoint/2010/main" val="223219402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03" y="274638"/>
            <a:ext cx="8906493" cy="1143000"/>
          </a:xfrm>
        </p:spPr>
        <p:txBody>
          <a:bodyPr>
            <a:noAutofit/>
          </a:bodyPr>
          <a:lstStyle/>
          <a:p>
            <a:r>
              <a:rPr lang="en-US" dirty="0" smtClean="0">
                <a:solidFill>
                  <a:schemeClr val="accent1">
                    <a:lumMod val="75000"/>
                  </a:schemeClr>
                </a:solidFill>
              </a:rPr>
              <a:t>ApplyTexas </a:t>
            </a:r>
            <a:br>
              <a:rPr lang="en-US" dirty="0" smtClean="0">
                <a:solidFill>
                  <a:schemeClr val="accent1">
                    <a:lumMod val="75000"/>
                  </a:schemeClr>
                </a:solidFill>
              </a:rPr>
            </a:br>
            <a:r>
              <a:rPr lang="en-US" dirty="0" smtClean="0">
                <a:solidFill>
                  <a:schemeClr val="accent1">
                    <a:lumMod val="75000"/>
                  </a:schemeClr>
                </a:solidFill>
              </a:rPr>
              <a:t>Counselor Suite</a:t>
            </a:r>
            <a:endParaRPr lang="en-US" dirty="0">
              <a:solidFill>
                <a:schemeClr val="accent1">
                  <a:lumMod val="75000"/>
                </a:schemeClr>
              </a:solidFill>
            </a:endParaRPr>
          </a:p>
        </p:txBody>
      </p:sp>
      <p:pic>
        <p:nvPicPr>
          <p:cNvPr id="2050" name="Picture 2" descr="C:\Users\sdorn\Pictures\Aida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8732" y="2005623"/>
            <a:ext cx="8229600" cy="39673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54101" y="2276206"/>
            <a:ext cx="2725417" cy="409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48585" y="3306723"/>
            <a:ext cx="765545" cy="276999"/>
          </a:xfrm>
          <a:prstGeom prst="rect">
            <a:avLst/>
          </a:prstGeom>
          <a:solidFill>
            <a:schemeClr val="bg1"/>
          </a:solidFill>
        </p:spPr>
        <p:txBody>
          <a:bodyPr wrap="square" rtlCol="0">
            <a:spAutoFit/>
          </a:bodyPr>
          <a:lstStyle/>
          <a:p>
            <a:r>
              <a:rPr lang="en-US" sz="1200" dirty="0" smtClean="0"/>
              <a:t>*******</a:t>
            </a:r>
            <a:endParaRPr lang="en-US" sz="1200" dirty="0"/>
          </a:p>
        </p:txBody>
      </p:sp>
      <p:sp>
        <p:nvSpPr>
          <p:cNvPr id="6" name="TextBox 5"/>
          <p:cNvSpPr txBox="1"/>
          <p:nvPr/>
        </p:nvSpPr>
        <p:spPr>
          <a:xfrm>
            <a:off x="648584" y="3873795"/>
            <a:ext cx="765545" cy="276999"/>
          </a:xfrm>
          <a:prstGeom prst="rect">
            <a:avLst/>
          </a:prstGeom>
          <a:solidFill>
            <a:schemeClr val="bg1"/>
          </a:solidFill>
        </p:spPr>
        <p:txBody>
          <a:bodyPr wrap="square" rtlCol="0">
            <a:spAutoFit/>
          </a:bodyPr>
          <a:lstStyle/>
          <a:p>
            <a:r>
              <a:rPr lang="en-US" sz="1200" dirty="0" smtClean="0"/>
              <a:t>*******</a:t>
            </a:r>
            <a:endParaRPr lang="en-US" sz="1200" dirty="0"/>
          </a:p>
        </p:txBody>
      </p:sp>
      <p:sp>
        <p:nvSpPr>
          <p:cNvPr id="7" name="TextBox 6"/>
          <p:cNvSpPr txBox="1"/>
          <p:nvPr/>
        </p:nvSpPr>
        <p:spPr>
          <a:xfrm>
            <a:off x="648583" y="4501113"/>
            <a:ext cx="765545" cy="276999"/>
          </a:xfrm>
          <a:prstGeom prst="rect">
            <a:avLst/>
          </a:prstGeom>
          <a:solidFill>
            <a:schemeClr val="bg1"/>
          </a:solidFill>
        </p:spPr>
        <p:txBody>
          <a:bodyPr wrap="square" rtlCol="0">
            <a:spAutoFit/>
          </a:bodyPr>
          <a:lstStyle/>
          <a:p>
            <a:r>
              <a:rPr lang="en-US" sz="1200" dirty="0" smtClean="0"/>
              <a:t>*******</a:t>
            </a:r>
            <a:endParaRPr lang="en-US" sz="1200" dirty="0"/>
          </a:p>
        </p:txBody>
      </p:sp>
      <p:sp>
        <p:nvSpPr>
          <p:cNvPr id="8" name="Oval 7"/>
          <p:cNvSpPr/>
          <p:nvPr/>
        </p:nvSpPr>
        <p:spPr>
          <a:xfrm>
            <a:off x="772510" y="4501112"/>
            <a:ext cx="8371490" cy="100105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648583" y="3720662"/>
            <a:ext cx="8038217" cy="78045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10" name="Slide Number Placeholder 9"/>
          <p:cNvSpPr>
            <a:spLocks noGrp="1"/>
          </p:cNvSpPr>
          <p:nvPr>
            <p:ph type="sldNum" sz="quarter" idx="12"/>
          </p:nvPr>
        </p:nvSpPr>
        <p:spPr/>
        <p:txBody>
          <a:bodyPr/>
          <a:lstStyle/>
          <a:p>
            <a:fld id="{1163C79F-F27E-484E-B02C-AA930E51F10C}"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19731784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 2012 Texas College &amp; Career Readiness Center </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1163C79F-F27E-484E-B02C-AA930E51F10C}" type="slidenum">
              <a:rPr lang="en-US" smtClean="0">
                <a:solidFill>
                  <a:prstClr val="black">
                    <a:tint val="75000"/>
                  </a:prstClr>
                </a:solidFill>
              </a:rPr>
              <a:pPr/>
              <a:t>84</a:t>
            </a:fld>
            <a:endParaRPr lang="en-US">
              <a:solidFill>
                <a:prstClr val="black">
                  <a:tint val="75000"/>
                </a:prstClr>
              </a:solidFil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0" t="-6896" r="2430" b="10880"/>
          <a:stretch/>
        </p:blipFill>
        <p:spPr bwMode="auto">
          <a:xfrm>
            <a:off x="-1205553" y="-1444389"/>
            <a:ext cx="11113828" cy="975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224585" y="818866"/>
            <a:ext cx="5240740" cy="3684895"/>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515958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Career</a:t>
            </a:r>
            <a:endParaRPr lang="en-US" dirty="0">
              <a:solidFill>
                <a:schemeClr val="accent1">
                  <a:lumMod val="75000"/>
                </a:schemeClr>
              </a:solidFill>
            </a:endParaRPr>
          </a:p>
        </p:txBody>
      </p:sp>
      <p:sp>
        <p:nvSpPr>
          <p:cNvPr id="3" name="Content Placeholder 2"/>
          <p:cNvSpPr>
            <a:spLocks noGrp="1"/>
          </p:cNvSpPr>
          <p:nvPr>
            <p:ph idx="1"/>
          </p:nvPr>
        </p:nvSpPr>
        <p:spPr/>
        <p:txBody>
          <a:bodyPr/>
          <a:lstStyle/>
          <a:p>
            <a:r>
              <a:rPr lang="en-US" dirty="0" smtClean="0"/>
              <a:t>CTE course taking patterns</a:t>
            </a:r>
          </a:p>
          <a:p>
            <a:r>
              <a:rPr lang="en-US" dirty="0" smtClean="0"/>
              <a:t>Labor market data</a:t>
            </a:r>
          </a:p>
          <a:p>
            <a:r>
              <a:rPr lang="en-US" dirty="0" smtClean="0"/>
              <a:t>Student career interest inventory</a:t>
            </a:r>
            <a:endParaRPr lang="en-US" dirty="0"/>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14068784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0"/>
          <p:cNvSpPr>
            <a:spLocks noChangeArrowheads="1"/>
          </p:cNvSpPr>
          <p:nvPr/>
        </p:nvSpPr>
        <p:spPr bwMode="auto">
          <a:xfrm>
            <a:off x="0" y="381000"/>
            <a:ext cx="9144000" cy="1143000"/>
          </a:xfrm>
          <a:prstGeom prst="rect">
            <a:avLst/>
          </a:prstGeom>
          <a:noFill/>
          <a:ln w="12700">
            <a:noFill/>
            <a:miter lim="800000"/>
            <a:headEnd/>
            <a:tailEnd/>
          </a:ln>
        </p:spPr>
        <p:txBody>
          <a:bodyPr lIns="90614" tIns="44513" rIns="90614" bIns="44513" anchor="ctr"/>
          <a:lstStyle/>
          <a:p>
            <a:pPr algn="ctr">
              <a:defRPr/>
            </a:pPr>
            <a:r>
              <a:rPr lang="en-US" sz="4400" dirty="0">
                <a:solidFill>
                  <a:schemeClr val="accent1">
                    <a:lumMod val="75000"/>
                  </a:schemeClr>
                </a:solidFill>
                <a:latin typeface="Arial"/>
                <a:ea typeface="+mj-ea"/>
                <a:cs typeface="Arial"/>
              </a:rPr>
              <a:t>16 Career Clusters</a:t>
            </a:r>
          </a:p>
        </p:txBody>
      </p:sp>
      <p:grpSp>
        <p:nvGrpSpPr>
          <p:cNvPr id="2" name="Group 1"/>
          <p:cNvGrpSpPr/>
          <p:nvPr/>
        </p:nvGrpSpPr>
        <p:grpSpPr>
          <a:xfrm>
            <a:off x="532384" y="1733843"/>
            <a:ext cx="8270240" cy="4404360"/>
            <a:chOff x="457200" y="2514600"/>
            <a:chExt cx="8382000" cy="3962400"/>
          </a:xfrm>
        </p:grpSpPr>
        <p:pic>
          <p:nvPicPr>
            <p:cNvPr id="29700" name="Picture 11" descr="Health"/>
            <p:cNvPicPr>
              <a:picLocks noChangeAspect="1" noChangeArrowheads="1"/>
            </p:cNvPicPr>
            <p:nvPr/>
          </p:nvPicPr>
          <p:blipFill>
            <a:blip r:embed="rId3" cstate="print"/>
            <a:srcRect/>
            <a:stretch>
              <a:fillRect/>
            </a:stretch>
          </p:blipFill>
          <p:spPr bwMode="auto">
            <a:xfrm>
              <a:off x="2590800" y="5715000"/>
              <a:ext cx="1852613" cy="684213"/>
            </a:xfrm>
            <a:prstGeom prst="rect">
              <a:avLst/>
            </a:prstGeom>
            <a:noFill/>
            <a:ln w="9525">
              <a:noFill/>
              <a:miter lim="800000"/>
              <a:headEnd/>
              <a:tailEnd/>
            </a:ln>
          </p:spPr>
        </p:pic>
        <p:pic>
          <p:nvPicPr>
            <p:cNvPr id="29701" name="Picture 12" descr="AV"/>
            <p:cNvPicPr>
              <a:picLocks noChangeAspect="1" noChangeArrowheads="1"/>
            </p:cNvPicPr>
            <p:nvPr/>
          </p:nvPicPr>
          <p:blipFill>
            <a:blip r:embed="rId4" cstate="print"/>
            <a:srcRect/>
            <a:stretch>
              <a:fillRect/>
            </a:stretch>
          </p:blipFill>
          <p:spPr bwMode="auto">
            <a:xfrm>
              <a:off x="457200" y="4495800"/>
              <a:ext cx="1714500" cy="762000"/>
            </a:xfrm>
            <a:prstGeom prst="rect">
              <a:avLst/>
            </a:prstGeom>
            <a:noFill/>
            <a:ln w="9525">
              <a:noFill/>
              <a:miter lim="800000"/>
              <a:headEnd/>
              <a:tailEnd/>
            </a:ln>
          </p:spPr>
        </p:pic>
        <p:pic>
          <p:nvPicPr>
            <p:cNvPr id="29702" name="Picture 13" descr="AC"/>
            <p:cNvPicPr>
              <a:picLocks noChangeAspect="1" noChangeArrowheads="1"/>
            </p:cNvPicPr>
            <p:nvPr/>
          </p:nvPicPr>
          <p:blipFill>
            <a:blip r:embed="rId5" cstate="print"/>
            <a:srcRect/>
            <a:stretch>
              <a:fillRect/>
            </a:stretch>
          </p:blipFill>
          <p:spPr bwMode="auto">
            <a:xfrm>
              <a:off x="457200" y="3505200"/>
              <a:ext cx="1714500" cy="685800"/>
            </a:xfrm>
            <a:prstGeom prst="rect">
              <a:avLst/>
            </a:prstGeom>
            <a:noFill/>
            <a:ln w="9525">
              <a:noFill/>
              <a:miter lim="800000"/>
              <a:headEnd/>
              <a:tailEnd/>
            </a:ln>
          </p:spPr>
        </p:pic>
        <p:pic>
          <p:nvPicPr>
            <p:cNvPr id="29703" name="Picture 14" descr="ag"/>
            <p:cNvPicPr>
              <a:picLocks noChangeAspect="1" noChangeArrowheads="1"/>
            </p:cNvPicPr>
            <p:nvPr/>
          </p:nvPicPr>
          <p:blipFill>
            <a:blip r:embed="rId6" cstate="print"/>
            <a:srcRect/>
            <a:stretch>
              <a:fillRect/>
            </a:stretch>
          </p:blipFill>
          <p:spPr bwMode="auto">
            <a:xfrm>
              <a:off x="533400" y="2514600"/>
              <a:ext cx="1638300" cy="685800"/>
            </a:xfrm>
            <a:prstGeom prst="rect">
              <a:avLst/>
            </a:prstGeom>
            <a:noFill/>
            <a:ln w="9525">
              <a:noFill/>
              <a:miter lim="800000"/>
              <a:headEnd/>
              <a:tailEnd/>
            </a:ln>
          </p:spPr>
        </p:pic>
        <p:pic>
          <p:nvPicPr>
            <p:cNvPr id="29704" name="Picture 15" descr="ManufacWeb2">
              <a:hlinkClick r:id="rId7"/>
            </p:cNvPr>
            <p:cNvPicPr>
              <a:picLocks noChangeAspect="1" noChangeArrowheads="1"/>
            </p:cNvPicPr>
            <p:nvPr/>
          </p:nvPicPr>
          <p:blipFill>
            <a:blip r:embed="rId8" cstate="print"/>
            <a:srcRect/>
            <a:stretch>
              <a:fillRect/>
            </a:stretch>
          </p:blipFill>
          <p:spPr bwMode="auto">
            <a:xfrm>
              <a:off x="7010400" y="2514600"/>
              <a:ext cx="1752600" cy="685800"/>
            </a:xfrm>
            <a:prstGeom prst="rect">
              <a:avLst/>
            </a:prstGeom>
            <a:noFill/>
            <a:ln w="9525">
              <a:noFill/>
              <a:miter lim="800000"/>
              <a:headEnd/>
              <a:tailEnd/>
            </a:ln>
          </p:spPr>
        </p:pic>
        <p:pic>
          <p:nvPicPr>
            <p:cNvPr id="29705" name="Picture 16" descr="Science"/>
            <p:cNvPicPr>
              <a:picLocks noChangeAspect="1" noChangeArrowheads="1"/>
            </p:cNvPicPr>
            <p:nvPr/>
          </p:nvPicPr>
          <p:blipFill>
            <a:blip r:embed="rId9" cstate="print"/>
            <a:srcRect/>
            <a:stretch>
              <a:fillRect/>
            </a:stretch>
          </p:blipFill>
          <p:spPr bwMode="auto">
            <a:xfrm>
              <a:off x="7010400" y="4572000"/>
              <a:ext cx="1828800" cy="685800"/>
            </a:xfrm>
            <a:prstGeom prst="rect">
              <a:avLst/>
            </a:prstGeom>
            <a:noFill/>
            <a:ln w="9525">
              <a:noFill/>
              <a:miter lim="800000"/>
              <a:headEnd/>
              <a:tailEnd/>
            </a:ln>
          </p:spPr>
        </p:pic>
        <p:pic>
          <p:nvPicPr>
            <p:cNvPr id="29706" name="Picture 17" descr="Law"/>
            <p:cNvPicPr>
              <a:picLocks noChangeAspect="1" noChangeArrowheads="1"/>
            </p:cNvPicPr>
            <p:nvPr/>
          </p:nvPicPr>
          <p:blipFill>
            <a:blip r:embed="rId10" cstate="print"/>
            <a:srcRect/>
            <a:stretch>
              <a:fillRect/>
            </a:stretch>
          </p:blipFill>
          <p:spPr bwMode="auto">
            <a:xfrm>
              <a:off x="4800600" y="5715000"/>
              <a:ext cx="1762125" cy="685800"/>
            </a:xfrm>
            <a:prstGeom prst="rect">
              <a:avLst/>
            </a:prstGeom>
            <a:noFill/>
            <a:ln w="9525">
              <a:noFill/>
              <a:miter lim="800000"/>
              <a:headEnd/>
              <a:tailEnd/>
            </a:ln>
          </p:spPr>
        </p:pic>
        <p:pic>
          <p:nvPicPr>
            <p:cNvPr id="29707" name="Picture 18" descr="http://www.careerclusters.org/clusters/Busi.jpg"/>
            <p:cNvPicPr>
              <a:picLocks noChangeAspect="1" noChangeArrowheads="1"/>
            </p:cNvPicPr>
            <p:nvPr/>
          </p:nvPicPr>
          <p:blipFill>
            <a:blip r:embed="rId11" cstate="print"/>
            <a:srcRect/>
            <a:stretch>
              <a:fillRect/>
            </a:stretch>
          </p:blipFill>
          <p:spPr bwMode="auto">
            <a:xfrm>
              <a:off x="457200" y="5715000"/>
              <a:ext cx="1752600" cy="762000"/>
            </a:xfrm>
            <a:prstGeom prst="rect">
              <a:avLst/>
            </a:prstGeom>
            <a:noFill/>
            <a:ln w="9525">
              <a:noFill/>
              <a:miter lim="800000"/>
              <a:headEnd/>
              <a:tailEnd/>
            </a:ln>
          </p:spPr>
        </p:pic>
        <p:pic>
          <p:nvPicPr>
            <p:cNvPr id="29708" name="Picture 19" descr="http://www.careerclusters.org/images/newicons/Market.jpg"/>
            <p:cNvPicPr>
              <a:picLocks noChangeAspect="1" noChangeArrowheads="1"/>
            </p:cNvPicPr>
            <p:nvPr/>
          </p:nvPicPr>
          <p:blipFill>
            <a:blip r:embed="rId12" cstate="print"/>
            <a:srcRect/>
            <a:stretch>
              <a:fillRect/>
            </a:stretch>
          </p:blipFill>
          <p:spPr bwMode="auto">
            <a:xfrm>
              <a:off x="7010400" y="3581400"/>
              <a:ext cx="1790700" cy="609600"/>
            </a:xfrm>
            <a:prstGeom prst="rect">
              <a:avLst/>
            </a:prstGeom>
            <a:noFill/>
            <a:ln w="9525">
              <a:noFill/>
              <a:miter lim="800000"/>
              <a:headEnd/>
              <a:tailEnd/>
            </a:ln>
          </p:spPr>
        </p:pic>
        <p:sp>
          <p:nvSpPr>
            <p:cNvPr id="29709" name="Rectangle 20"/>
            <p:cNvSpPr>
              <a:spLocks noChangeArrowheads="1"/>
            </p:cNvSpPr>
            <p:nvPr/>
          </p:nvSpPr>
          <p:spPr bwMode="auto">
            <a:xfrm>
              <a:off x="2895600" y="3354388"/>
              <a:ext cx="215900" cy="228600"/>
            </a:xfrm>
            <a:prstGeom prst="rect">
              <a:avLst/>
            </a:prstGeom>
            <a:noFill/>
            <a:ln w="9525">
              <a:noFill/>
              <a:miter lim="800000"/>
              <a:headEnd/>
              <a:tailEnd/>
            </a:ln>
          </p:spPr>
          <p:txBody>
            <a:bodyPr wrap="none" anchor="ctr">
              <a:spAutoFit/>
            </a:bodyPr>
            <a:lstStyle/>
            <a:p>
              <a:pPr algn="ctr"/>
              <a:r>
                <a:rPr lang="en-US" sz="900" b="1">
                  <a:solidFill>
                    <a:srgbClr val="1D2F68"/>
                  </a:solidFill>
                  <a:latin typeface="Arial" pitchFamily="34" charset="0"/>
                  <a:cs typeface="Times New Roman" pitchFamily="18" charset="0"/>
                </a:rPr>
                <a:t> </a:t>
              </a:r>
              <a:endParaRPr lang="en-US">
                <a:solidFill>
                  <a:prstClr val="black"/>
                </a:solidFill>
                <a:latin typeface="Arial" pitchFamily="34" charset="0"/>
                <a:cs typeface="Arial" pitchFamily="34" charset="0"/>
              </a:endParaRPr>
            </a:p>
          </p:txBody>
        </p:sp>
        <p:pic>
          <p:nvPicPr>
            <p:cNvPr id="29710" name="Picture 21" descr="EdWeb2">
              <a:hlinkClick r:id="rId13"/>
            </p:cNvPr>
            <p:cNvPicPr>
              <a:picLocks noChangeAspect="1" noChangeArrowheads="1"/>
            </p:cNvPicPr>
            <p:nvPr/>
          </p:nvPicPr>
          <p:blipFill>
            <a:blip r:embed="rId14" cstate="print"/>
            <a:srcRect/>
            <a:stretch>
              <a:fillRect/>
            </a:stretch>
          </p:blipFill>
          <p:spPr bwMode="auto">
            <a:xfrm>
              <a:off x="2590800" y="2514600"/>
              <a:ext cx="1752600" cy="685800"/>
            </a:xfrm>
            <a:prstGeom prst="rect">
              <a:avLst/>
            </a:prstGeom>
            <a:noFill/>
            <a:ln w="9525">
              <a:noFill/>
              <a:miter lim="800000"/>
              <a:headEnd/>
              <a:tailEnd/>
            </a:ln>
          </p:spPr>
        </p:pic>
        <p:pic>
          <p:nvPicPr>
            <p:cNvPr id="29711" name="Picture 22" descr="Govern">
              <a:hlinkClick r:id="rId15"/>
            </p:cNvPr>
            <p:cNvPicPr>
              <a:picLocks noChangeAspect="1" noChangeArrowheads="1"/>
            </p:cNvPicPr>
            <p:nvPr/>
          </p:nvPicPr>
          <p:blipFill>
            <a:blip r:embed="rId16" cstate="print"/>
            <a:srcRect/>
            <a:stretch>
              <a:fillRect/>
            </a:stretch>
          </p:blipFill>
          <p:spPr bwMode="auto">
            <a:xfrm>
              <a:off x="2590800" y="4572000"/>
              <a:ext cx="1771650" cy="685800"/>
            </a:xfrm>
            <a:prstGeom prst="rect">
              <a:avLst/>
            </a:prstGeom>
            <a:noFill/>
            <a:ln w="9525">
              <a:noFill/>
              <a:miter lim="800000"/>
              <a:headEnd/>
              <a:tailEnd/>
            </a:ln>
          </p:spPr>
        </p:pic>
        <p:pic>
          <p:nvPicPr>
            <p:cNvPr id="29712" name="Picture 23" descr="HumServ">
              <a:hlinkClick r:id="rId17"/>
            </p:cNvPr>
            <p:cNvPicPr>
              <a:picLocks noChangeAspect="1" noChangeArrowheads="1"/>
            </p:cNvPicPr>
            <p:nvPr/>
          </p:nvPicPr>
          <p:blipFill>
            <a:blip r:embed="rId18" cstate="print"/>
            <a:srcRect/>
            <a:stretch>
              <a:fillRect/>
            </a:stretch>
          </p:blipFill>
          <p:spPr bwMode="auto">
            <a:xfrm>
              <a:off x="4876800" y="3505200"/>
              <a:ext cx="1590675" cy="685800"/>
            </a:xfrm>
            <a:prstGeom prst="rect">
              <a:avLst/>
            </a:prstGeom>
            <a:noFill/>
            <a:ln w="9525">
              <a:noFill/>
              <a:miter lim="800000"/>
              <a:headEnd/>
              <a:tailEnd/>
            </a:ln>
          </p:spPr>
        </p:pic>
        <p:pic>
          <p:nvPicPr>
            <p:cNvPr id="29713" name="Picture 24" descr="Info">
              <a:hlinkClick r:id="rId19"/>
            </p:cNvPr>
            <p:cNvPicPr>
              <a:picLocks noChangeAspect="1" noChangeArrowheads="1"/>
            </p:cNvPicPr>
            <p:nvPr/>
          </p:nvPicPr>
          <p:blipFill>
            <a:blip r:embed="rId20" cstate="print"/>
            <a:srcRect/>
            <a:stretch>
              <a:fillRect/>
            </a:stretch>
          </p:blipFill>
          <p:spPr bwMode="auto">
            <a:xfrm>
              <a:off x="4876800" y="4572000"/>
              <a:ext cx="1600200" cy="685800"/>
            </a:xfrm>
            <a:prstGeom prst="rect">
              <a:avLst/>
            </a:prstGeom>
            <a:noFill/>
            <a:ln w="9525">
              <a:noFill/>
              <a:miter lim="800000"/>
              <a:headEnd/>
              <a:tailEnd/>
            </a:ln>
          </p:spPr>
        </p:pic>
        <p:pic>
          <p:nvPicPr>
            <p:cNvPr id="29714" name="Picture 25" descr="Trans">
              <a:hlinkClick r:id="rId21"/>
            </p:cNvPr>
            <p:cNvPicPr>
              <a:picLocks noChangeAspect="1" noChangeArrowheads="1"/>
            </p:cNvPicPr>
            <p:nvPr/>
          </p:nvPicPr>
          <p:blipFill>
            <a:blip r:embed="rId22" cstate="print"/>
            <a:srcRect/>
            <a:stretch>
              <a:fillRect/>
            </a:stretch>
          </p:blipFill>
          <p:spPr bwMode="auto">
            <a:xfrm>
              <a:off x="7010400" y="5715000"/>
              <a:ext cx="1828800" cy="685800"/>
            </a:xfrm>
            <a:prstGeom prst="rect">
              <a:avLst/>
            </a:prstGeom>
            <a:noFill/>
            <a:ln w="9525">
              <a:noFill/>
              <a:miter lim="800000"/>
              <a:headEnd/>
              <a:tailEnd/>
            </a:ln>
          </p:spPr>
        </p:pic>
        <p:pic>
          <p:nvPicPr>
            <p:cNvPr id="29715" name="Picture 26" descr="http://www.careerclusters.org/images/newicons/Fin.jpg"/>
            <p:cNvPicPr>
              <a:picLocks noChangeAspect="1" noChangeArrowheads="1"/>
            </p:cNvPicPr>
            <p:nvPr/>
          </p:nvPicPr>
          <p:blipFill>
            <a:blip r:embed="rId23" cstate="print"/>
            <a:srcRect/>
            <a:stretch>
              <a:fillRect/>
            </a:stretch>
          </p:blipFill>
          <p:spPr bwMode="auto">
            <a:xfrm>
              <a:off x="2590800" y="3505200"/>
              <a:ext cx="1752600" cy="685800"/>
            </a:xfrm>
            <a:prstGeom prst="rect">
              <a:avLst/>
            </a:prstGeom>
            <a:noFill/>
            <a:ln w="9525">
              <a:noFill/>
              <a:miter lim="800000"/>
              <a:headEnd/>
              <a:tailEnd/>
            </a:ln>
          </p:spPr>
        </p:pic>
        <p:pic>
          <p:nvPicPr>
            <p:cNvPr id="29716" name="Picture 27" descr="Hosp"/>
            <p:cNvPicPr>
              <a:picLocks noChangeAspect="1" noChangeArrowheads="1"/>
            </p:cNvPicPr>
            <p:nvPr/>
          </p:nvPicPr>
          <p:blipFill>
            <a:blip r:embed="rId24" cstate="print"/>
            <a:srcRect/>
            <a:stretch>
              <a:fillRect/>
            </a:stretch>
          </p:blipFill>
          <p:spPr bwMode="auto">
            <a:xfrm>
              <a:off x="4876800" y="2514600"/>
              <a:ext cx="1600200" cy="685800"/>
            </a:xfrm>
            <a:prstGeom prst="rect">
              <a:avLst/>
            </a:prstGeom>
            <a:noFill/>
            <a:ln w="9525">
              <a:noFill/>
              <a:miter lim="800000"/>
              <a:headEnd/>
              <a:tailEnd/>
            </a:ln>
          </p:spPr>
        </p:pic>
      </p:grpSp>
      <p:sp>
        <p:nvSpPr>
          <p:cNvPr id="22"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4" name="Slide Number Placeholder 3"/>
          <p:cNvSpPr>
            <a:spLocks noGrp="1"/>
          </p:cNvSpPr>
          <p:nvPr>
            <p:ph type="sldNum" sz="quarter" idx="12"/>
          </p:nvPr>
        </p:nvSpPr>
        <p:spPr/>
        <p:txBody>
          <a:bodyPr/>
          <a:lstStyle/>
          <a:p>
            <a:fld id="{1163C79F-F27E-484E-B02C-AA930E51F10C}"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3688243299"/>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Labor Market Data</a:t>
            </a:r>
            <a:endParaRPr lang="en-US" dirty="0">
              <a:solidFill>
                <a:schemeClr val="accent1">
                  <a:lumMod val="75000"/>
                </a:schemeClr>
              </a:solidFill>
            </a:endParaRPr>
          </a:p>
        </p:txBody>
      </p:sp>
      <p:sp>
        <p:nvSpPr>
          <p:cNvPr id="3" name="Content Placeholder 2"/>
          <p:cNvSpPr>
            <a:spLocks noGrp="1"/>
          </p:cNvSpPr>
          <p:nvPr>
            <p:ph idx="1"/>
          </p:nvPr>
        </p:nvSpPr>
        <p:spPr/>
        <p:txBody>
          <a:bodyPr>
            <a:normAutofit/>
          </a:bodyPr>
          <a:lstStyle/>
          <a:p>
            <a:r>
              <a:rPr lang="en-US" dirty="0" smtClean="0"/>
              <a:t>Texas Workforce Commission</a:t>
            </a:r>
          </a:p>
          <a:p>
            <a:r>
              <a:rPr lang="en-US" dirty="0" smtClean="0">
                <a:hlinkClick r:id="rId3"/>
              </a:rPr>
              <a:t>SOCRATES</a:t>
            </a:r>
            <a:r>
              <a:rPr lang="en-US" dirty="0" smtClean="0"/>
              <a:t>:</a:t>
            </a:r>
          </a:p>
          <a:p>
            <a:pPr lvl="1"/>
            <a:r>
              <a:rPr lang="en-US" dirty="0" smtClean="0"/>
              <a:t>Select Regional Occupational Evaluation</a:t>
            </a:r>
          </a:p>
          <a:p>
            <a:pPr lvl="1"/>
            <a:r>
              <a:rPr lang="en-US" dirty="0" smtClean="0"/>
              <a:t>Select Region</a:t>
            </a:r>
          </a:p>
          <a:p>
            <a:pPr lvl="1"/>
            <a:r>
              <a:rPr lang="en-US" dirty="0" smtClean="0"/>
              <a:t>Select desired weight for each criteria</a:t>
            </a:r>
          </a:p>
          <a:p>
            <a:pPr lvl="1"/>
            <a:r>
              <a:rPr lang="en-US" dirty="0" smtClean="0"/>
              <a:t>Filter by wage (at least $15.14/hour to $9999/hour</a:t>
            </a:r>
          </a:p>
          <a:p>
            <a:pPr lvl="1"/>
            <a:r>
              <a:rPr lang="en-US" dirty="0" smtClean="0"/>
              <a:t>Filter by education (any education attainment past high school; use Ctrl to select multiple)</a:t>
            </a:r>
          </a:p>
          <a:p>
            <a:pPr lvl="1"/>
            <a:r>
              <a:rPr lang="en-US" dirty="0" smtClean="0"/>
              <a:t>Perform Occupational Evaluation</a:t>
            </a:r>
          </a:p>
        </p:txBody>
      </p:sp>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val="16280881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72646673"/>
              </p:ext>
            </p:extLst>
          </p:nvPr>
        </p:nvGraphicFramePr>
        <p:xfrm>
          <a:off x="152400" y="0"/>
          <a:ext cx="8839200" cy="6400800"/>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3" name="Slide Number Placeholder 2"/>
          <p:cNvSpPr>
            <a:spLocks noGrp="1"/>
          </p:cNvSpPr>
          <p:nvPr>
            <p:ph type="sldNum" sz="quarter" idx="12"/>
          </p:nvPr>
        </p:nvSpPr>
        <p:spPr/>
        <p:txBody>
          <a:bodyPr/>
          <a:lstStyle/>
          <a:p>
            <a:fld id="{1163C79F-F27E-484E-B02C-AA930E51F10C}" type="slidenum">
              <a:rPr lang="en-US" smtClean="0">
                <a:solidFill>
                  <a:prstClr val="black">
                    <a:tint val="75000"/>
                  </a:prstClr>
                </a:solidFill>
              </a:rPr>
              <a:pPr/>
              <a:t>88</a:t>
            </a:fld>
            <a:endParaRPr lang="en-US">
              <a:solidFill>
                <a:prstClr val="black">
                  <a:tint val="75000"/>
                </a:prstClr>
              </a:solidFill>
            </a:endParaRPr>
          </a:p>
        </p:txBody>
      </p:sp>
    </p:spTree>
    <p:extLst>
      <p:ext uri="{BB962C8B-B14F-4D97-AF65-F5344CB8AC3E}">
        <p14:creationId xmlns:p14="http://schemas.microsoft.com/office/powerpoint/2010/main" val="35636350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190563928"/>
              </p:ext>
            </p:extLst>
          </p:nvPr>
        </p:nvGraphicFramePr>
        <p:xfrm>
          <a:off x="152400" y="152400"/>
          <a:ext cx="8839200" cy="6553200"/>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1"/>
          </p:nvPr>
        </p:nvSpPr>
        <p:spPr>
          <a:xfrm>
            <a:off x="0" y="6577215"/>
            <a:ext cx="9144000" cy="365125"/>
          </a:xfrm>
        </p:spPr>
        <p:txBody>
          <a:bodyPr/>
          <a:lstStyle/>
          <a:p>
            <a:r>
              <a:rPr lang="en-US" dirty="0" smtClean="0"/>
              <a:t>© 2012 Texas College &amp; Career Readiness Center </a:t>
            </a:r>
            <a:endParaRPr lang="en-US" dirty="0"/>
          </a:p>
        </p:txBody>
      </p:sp>
      <p:sp>
        <p:nvSpPr>
          <p:cNvPr id="5" name="Slide Number Placeholder 4"/>
          <p:cNvSpPr>
            <a:spLocks noGrp="1"/>
          </p:cNvSpPr>
          <p:nvPr>
            <p:ph type="sldNum" sz="quarter" idx="12"/>
          </p:nvPr>
        </p:nvSpPr>
        <p:spPr/>
        <p:txBody>
          <a:bodyPr/>
          <a:lstStyle/>
          <a:p>
            <a:fld id="{1163C79F-F27E-484E-B02C-AA930E51F10C}"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2379158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CCRC - National Data</a:t>
            </a:r>
            <a:endParaRPr lang="en-US" dirty="0"/>
          </a:p>
        </p:txBody>
      </p:sp>
      <p:sp>
        <p:nvSpPr>
          <p:cNvPr id="5" name="Content Placeholder 4"/>
          <p:cNvSpPr>
            <a:spLocks noGrp="1"/>
          </p:cNvSpPr>
          <p:nvPr>
            <p:ph idx="1"/>
          </p:nvPr>
        </p:nvSpPr>
        <p:spPr/>
        <p:txBody>
          <a:bodyPr/>
          <a:lstStyle/>
          <a:p>
            <a:pPr marL="0" indent="0">
              <a:buNone/>
            </a:pPr>
            <a:r>
              <a:rPr lang="en-US" dirty="0"/>
              <a:t>A CCRC study of 250,000 community college students found that only </a:t>
            </a:r>
            <a:r>
              <a:rPr lang="en-US" b="1" dirty="0"/>
              <a:t>20 percent </a:t>
            </a:r>
            <a:r>
              <a:rPr lang="en-US" dirty="0"/>
              <a:t>of students referred to </a:t>
            </a:r>
            <a:r>
              <a:rPr lang="en-US" b="1" dirty="0"/>
              <a:t>developmental math</a:t>
            </a:r>
            <a:r>
              <a:rPr lang="en-US" dirty="0"/>
              <a:t> and </a:t>
            </a:r>
            <a:r>
              <a:rPr lang="en-US" b="1" dirty="0"/>
              <a:t>37 percent</a:t>
            </a:r>
            <a:r>
              <a:rPr lang="en-US" dirty="0"/>
              <a:t> of students referred to developmental reading go on to </a:t>
            </a:r>
            <a:r>
              <a:rPr lang="en-US" b="1" dirty="0"/>
              <a:t>pass the relevant entry-level or "gatekeeper" college course </a:t>
            </a:r>
            <a:r>
              <a:rPr lang="en-US" dirty="0"/>
              <a:t>(Bailey, Jeong, &amp; Cho, 2008). </a:t>
            </a:r>
          </a:p>
        </p:txBody>
      </p:sp>
    </p:spTree>
    <p:extLst>
      <p:ext uri="{BB962C8B-B14F-4D97-AF65-F5344CB8AC3E}">
        <p14:creationId xmlns:p14="http://schemas.microsoft.com/office/powerpoint/2010/main" val="7265850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564915133"/>
              </p:ext>
            </p:extLst>
          </p:nvPr>
        </p:nvGraphicFramePr>
        <p:xfrm>
          <a:off x="152400" y="152400"/>
          <a:ext cx="8839200" cy="6553200"/>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1"/>
          </p:nvPr>
        </p:nvSpPr>
        <p:spPr>
          <a:xfrm>
            <a:off x="0" y="6564336"/>
            <a:ext cx="9144000" cy="365125"/>
          </a:xfrm>
        </p:spPr>
        <p:txBody>
          <a:bodyPr/>
          <a:lstStyle/>
          <a:p>
            <a:r>
              <a:rPr lang="en-US" dirty="0" smtClean="0"/>
              <a:t>© 2012 Texas College &amp; Career Readiness Center </a:t>
            </a:r>
            <a:endParaRPr lang="en-US" dirty="0"/>
          </a:p>
        </p:txBody>
      </p:sp>
      <p:sp>
        <p:nvSpPr>
          <p:cNvPr id="5" name="Slide Number Placeholder 4"/>
          <p:cNvSpPr>
            <a:spLocks noGrp="1"/>
          </p:cNvSpPr>
          <p:nvPr>
            <p:ph type="sldNum" sz="quarter" idx="12"/>
          </p:nvPr>
        </p:nvSpPr>
        <p:spPr/>
        <p:txBody>
          <a:bodyPr/>
          <a:lstStyle/>
          <a:p>
            <a:fld id="{1163C79F-F27E-484E-B02C-AA930E51F10C}"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32362061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Example </a:t>
            </a:r>
            <a:endParaRPr lang="en-US" dirty="0">
              <a:solidFill>
                <a:schemeClr val="accent1">
                  <a:lumMod val="75000"/>
                </a:schemeClr>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4023846174"/>
              </p:ext>
            </p:extLst>
          </p:nvPr>
        </p:nvGraphicFramePr>
        <p:xfrm>
          <a:off x="0" y="1527174"/>
          <a:ext cx="9143999" cy="4958685"/>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6" name="Slide Number Placeholder 5"/>
          <p:cNvSpPr>
            <a:spLocks noGrp="1"/>
          </p:cNvSpPr>
          <p:nvPr>
            <p:ph type="sldNum" sz="quarter" idx="12"/>
          </p:nvPr>
        </p:nvSpPr>
        <p:spPr/>
        <p:txBody>
          <a:bodyPr/>
          <a:lstStyle/>
          <a:p>
            <a:fld id="{1163C79F-F27E-484E-B02C-AA930E51F10C}"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19489433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72882"/>
          </a:xfrm>
        </p:spPr>
        <p:txBody>
          <a:bodyPr>
            <a:normAutofit fontScale="90000"/>
          </a:bodyPr>
          <a:lstStyle/>
          <a:p>
            <a:r>
              <a:rPr lang="en-US" dirty="0" smtClean="0"/>
              <a:t/>
            </a:r>
            <a:br>
              <a:rPr lang="en-US" dirty="0" smtClean="0"/>
            </a:br>
            <a:r>
              <a:rPr lang="en-US" dirty="0" smtClean="0"/>
              <a:t>Given What You Know…</a:t>
            </a:r>
            <a:endParaRPr lang="en-US" dirty="0"/>
          </a:p>
        </p:txBody>
      </p:sp>
      <p:sp>
        <p:nvSpPr>
          <p:cNvPr id="3" name="Content Placeholder 2"/>
          <p:cNvSpPr>
            <a:spLocks noGrp="1"/>
          </p:cNvSpPr>
          <p:nvPr>
            <p:ph idx="1"/>
          </p:nvPr>
        </p:nvSpPr>
        <p:spPr>
          <a:xfrm>
            <a:off x="457200" y="1930400"/>
            <a:ext cx="8229600" cy="4195763"/>
          </a:xfrm>
        </p:spPr>
        <p:txBody>
          <a:bodyPr/>
          <a:lstStyle/>
          <a:p>
            <a:pPr marL="0" indent="0">
              <a:buNone/>
            </a:pPr>
            <a:r>
              <a:rPr lang="en-US" dirty="0" smtClean="0"/>
              <a:t>…how receptive do you think your campus/leaders will be to the concept of Building a College and Career Foundation?</a:t>
            </a:r>
          </a:p>
          <a:p>
            <a:pPr marL="0" indent="0">
              <a:buNone/>
            </a:pPr>
            <a:endParaRPr lang="en-US" dirty="0"/>
          </a:p>
          <a:p>
            <a:pPr marL="0" indent="0" algn="ctr">
              <a:buNone/>
            </a:pPr>
            <a:r>
              <a:rPr lang="en-US" dirty="0" smtClean="0"/>
              <a:t>Think-Pair-Share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609600"/>
            <a:ext cx="942974" cy="916546"/>
          </a:xfrm>
          <a:prstGeom prst="rect">
            <a:avLst/>
          </a:prstGeom>
        </p:spPr>
      </p:pic>
      <p:sp>
        <p:nvSpPr>
          <p:cNvPr id="6" name="Footer Placeholder 3"/>
          <p:cNvSpPr>
            <a:spLocks noGrp="1"/>
          </p:cNvSpPr>
          <p:nvPr>
            <p:ph type="ftr" sz="quarter" idx="11"/>
          </p:nvPr>
        </p:nvSpPr>
        <p:spPr>
          <a:xfrm>
            <a:off x="0" y="6487062"/>
            <a:ext cx="9144000" cy="365125"/>
          </a:xfrm>
        </p:spPr>
        <p:txBody>
          <a:bodyPr/>
          <a:lstStyle/>
          <a:p>
            <a:r>
              <a:rPr lang="en-US" dirty="0" smtClean="0"/>
              <a:t>© 2012 Texas College &amp; Career Readiness Center </a:t>
            </a:r>
            <a:endParaRPr lang="en-US" dirty="0"/>
          </a:p>
        </p:txBody>
      </p:sp>
      <p:sp>
        <p:nvSpPr>
          <p:cNvPr id="7" name="Slide Number Placeholder 6"/>
          <p:cNvSpPr>
            <a:spLocks noGrp="1"/>
          </p:cNvSpPr>
          <p:nvPr>
            <p:ph type="sldNum" sz="quarter" idx="12"/>
          </p:nvPr>
        </p:nvSpPr>
        <p:spPr/>
        <p:txBody>
          <a:bodyPr/>
          <a:lstStyle/>
          <a:p>
            <a:fld id="{1163C79F-F27E-484E-B02C-AA930E51F10C}" type="slidenum">
              <a:rPr lang="en-US" smtClean="0"/>
              <a:pPr/>
              <a:t>92</a:t>
            </a:fld>
            <a:endParaRPr lang="en-US"/>
          </a:p>
        </p:txBody>
      </p:sp>
    </p:spTree>
    <p:extLst>
      <p:ext uri="{BB962C8B-B14F-4D97-AF65-F5344CB8AC3E}">
        <p14:creationId xmlns:p14="http://schemas.microsoft.com/office/powerpoint/2010/main" val="11158401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5600" y="1970884"/>
            <a:ext cx="14803196" cy="4859212"/>
          </a:xfrm>
        </p:spPr>
        <p:txBody>
          <a:bodyPr/>
          <a:lstStyle/>
          <a:p>
            <a:pPr marL="0" indent="0" algn="ctr">
              <a:buNone/>
            </a:pPr>
            <a:endParaRPr lang="en-US" dirty="0" smtClean="0"/>
          </a:p>
          <a:p>
            <a:pPr marL="0" indent="0" algn="ctr">
              <a:buNone/>
            </a:pPr>
            <a:r>
              <a:rPr lang="en-US" dirty="0" smtClean="0"/>
              <a:t>Shauna Lane, Counselor Solutions</a:t>
            </a:r>
          </a:p>
          <a:p>
            <a:pPr marL="0" indent="0" algn="ctr">
              <a:buNone/>
            </a:pPr>
            <a:r>
              <a:rPr lang="en-US" dirty="0" smtClean="0">
                <a:hlinkClick r:id="rId3"/>
              </a:rPr>
              <a:t>slane@esc17.net</a:t>
            </a:r>
            <a:endParaRPr lang="en-US" dirty="0" smtClean="0"/>
          </a:p>
          <a:p>
            <a:pPr marL="0" indent="0" algn="ctr">
              <a:buNone/>
            </a:pPr>
            <a:endParaRPr lang="en-US" dirty="0" smtClean="0"/>
          </a:p>
          <a:p>
            <a:pPr marL="0" indent="0" algn="ctr">
              <a:buNone/>
            </a:pPr>
            <a:r>
              <a:rPr lang="en-US" dirty="0" smtClean="0"/>
              <a:t>Heather Blount, CTE</a:t>
            </a:r>
          </a:p>
          <a:p>
            <a:pPr marL="0" indent="0" algn="ctr">
              <a:buNone/>
            </a:pPr>
            <a:r>
              <a:rPr lang="en-US" dirty="0" smtClean="0">
                <a:hlinkClick r:id="rId4"/>
              </a:rPr>
              <a:t>hblount@esc17.net</a:t>
            </a:r>
            <a:endParaRPr lang="en-US" dirty="0" smtClean="0"/>
          </a:p>
          <a:p>
            <a:pPr marL="0" indent="0">
              <a:buNone/>
            </a:pPr>
            <a:endParaRPr lang="en-US" dirty="0"/>
          </a:p>
        </p:txBody>
      </p:sp>
      <p:pic>
        <p:nvPicPr>
          <p:cNvPr id="18434" name="Picture 2" descr="C:\Users\slane\AppData\Local\Microsoft\Windows\Temporary Internet Files\Content.IE5\DCKLB6JT\MC90010522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0"/>
            <a:ext cx="3263900" cy="261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8775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570</TotalTime>
  <Words>7578</Words>
  <Application>Microsoft Office PowerPoint</Application>
  <PresentationFormat>On-screen Show (4:3)</PresentationFormat>
  <Paragraphs>975</Paragraphs>
  <Slides>93</Slides>
  <Notes>93</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Flow</vt:lpstr>
      <vt:lpstr>TSI and College Readiness… it’s not just a cut score!</vt:lpstr>
      <vt:lpstr>What is TSI?</vt:lpstr>
      <vt:lpstr>Data</vt:lpstr>
      <vt:lpstr>PowerPoint Presentation</vt:lpstr>
      <vt:lpstr>PowerPoint Presentation</vt:lpstr>
      <vt:lpstr>PowerPoint Presentation</vt:lpstr>
      <vt:lpstr>PowerPoint Presentation</vt:lpstr>
      <vt:lpstr>CRCC - National Data</vt:lpstr>
      <vt:lpstr>CCRC - National Data</vt:lpstr>
      <vt:lpstr>CRCC - National Data</vt:lpstr>
      <vt:lpstr>TSI-A </vt:lpstr>
      <vt:lpstr>What do we know about the new test?  TSI Mathematics &amp; Statistics Test</vt:lpstr>
      <vt:lpstr>PowerPoint Presentation</vt:lpstr>
      <vt:lpstr>TSI-Writing Test</vt:lpstr>
      <vt:lpstr>PowerPoint Presentation</vt:lpstr>
      <vt:lpstr>TSI Reading Test</vt:lpstr>
      <vt:lpstr>PowerPoint Presentation</vt:lpstr>
      <vt:lpstr>WritePlacer</vt:lpstr>
      <vt:lpstr>Evaluates Six Dimensions </vt:lpstr>
      <vt:lpstr>PowerPoint Presentation</vt:lpstr>
      <vt:lpstr>TSI Testers--What Are We Seeing?</vt:lpstr>
      <vt:lpstr>Current TSI Exemptions… </vt:lpstr>
      <vt:lpstr>Testing to Satisfy TSI</vt:lpstr>
      <vt:lpstr>TSI Assessment-Are You Ready?  </vt:lpstr>
      <vt:lpstr>Workforce Dual Credit</vt:lpstr>
      <vt:lpstr>College Board TSI Information</vt:lpstr>
      <vt:lpstr>Using TSI to determine College Prep Course needs…</vt:lpstr>
      <vt:lpstr>College Preparatory Course Rule (Proposed May 16, 2014)</vt:lpstr>
      <vt:lpstr>MOU Requirements:   Student Eligibility Requirements</vt:lpstr>
      <vt:lpstr>  School District MOU’s</vt:lpstr>
      <vt:lpstr> Location, Size and Student Composition of Classes</vt:lpstr>
      <vt:lpstr>What Does This All Mean?</vt:lpstr>
      <vt:lpstr>Impact on Accountability…</vt:lpstr>
      <vt:lpstr>Readiness vs. Eligibility</vt:lpstr>
      <vt:lpstr>Texas Statewide Postsecondary Enrollment by Institution (2006-2010)</vt:lpstr>
      <vt:lpstr>A Need in Texas</vt:lpstr>
      <vt:lpstr>Of 100 9th graders, how many…  </vt:lpstr>
      <vt:lpstr>Percentage of Adults with an Associates Degree or Higher by Age </vt:lpstr>
      <vt:lpstr>Consider this data…</vt:lpstr>
      <vt:lpstr>Consider this data…</vt:lpstr>
      <vt:lpstr>Building a College and Career Readiness Foundation </vt:lpstr>
      <vt:lpstr>Accountability and College and Career Readiness</vt:lpstr>
      <vt:lpstr>Building a College and Career Ready Culture</vt:lpstr>
      <vt:lpstr>Building a College and Career Ready Culture</vt:lpstr>
      <vt:lpstr>PowerPoint Presentation</vt:lpstr>
      <vt:lpstr>Mind Shift 1: Promotion</vt:lpstr>
      <vt:lpstr>Mind Shift 2: Counseling</vt:lpstr>
      <vt:lpstr>Mind Shift 3: Student Advocacy</vt:lpstr>
      <vt:lpstr>What is College Readiness?</vt:lpstr>
      <vt:lpstr>What is Career Readiness?</vt:lpstr>
      <vt:lpstr>College and Career Readiness</vt:lpstr>
      <vt:lpstr>The Student Perspective http://txccrsc.org/master-trainer-portal/ </vt:lpstr>
      <vt:lpstr>The Four Keys to College and Career Readiness</vt:lpstr>
      <vt:lpstr>A Comprehensive Approach</vt:lpstr>
      <vt:lpstr>PowerPoint Presentation</vt:lpstr>
      <vt:lpstr>PowerPoint Presentation</vt:lpstr>
      <vt:lpstr>PowerPoint Presentation</vt:lpstr>
      <vt:lpstr>The Texas College and Career Readiness Standards</vt:lpstr>
      <vt:lpstr>Texas College and Career Readiness Standards</vt:lpstr>
      <vt:lpstr>Texas College and Career Readiness Standards</vt:lpstr>
      <vt:lpstr>Development of the Texas College and Career Readiness Standards</vt:lpstr>
      <vt:lpstr>Content of the Texas College and Career Readiness Standards</vt:lpstr>
      <vt:lpstr>PowerPoint Presentation</vt:lpstr>
      <vt:lpstr>A Post-Secondary Perspective</vt:lpstr>
      <vt:lpstr>How Can Schools Use the Cross-Disciplinary Standards? </vt:lpstr>
      <vt:lpstr>Seven Principles of College and Career Readiness</vt:lpstr>
      <vt:lpstr>Seven Principles of College and Career Readiness</vt:lpstr>
      <vt:lpstr>A Post-Secondary Student Perspective http://txccrsc.org/master-trainer-portal/</vt:lpstr>
      <vt:lpstr>Gathering Data</vt:lpstr>
      <vt:lpstr>SAT/ACT Data</vt:lpstr>
      <vt:lpstr>PowerPoint Presentation</vt:lpstr>
      <vt:lpstr>PowerPoint Presentation</vt:lpstr>
      <vt:lpstr>Percentage of Students Taking Advanced Courses </vt:lpstr>
      <vt:lpstr>Percentage of Students Taking Advanced Courses </vt:lpstr>
      <vt:lpstr>Graduation Plans</vt:lpstr>
      <vt:lpstr>Graduation Plans</vt:lpstr>
      <vt:lpstr>Completion Rates</vt:lpstr>
      <vt:lpstr>Completion Rates</vt:lpstr>
      <vt:lpstr>State Assessments</vt:lpstr>
      <vt:lpstr>TAKS Assessment</vt:lpstr>
      <vt:lpstr>Higher Education</vt:lpstr>
      <vt:lpstr>PowerPoint Presentation</vt:lpstr>
      <vt:lpstr>ApplyTexas  Counselor Suite</vt:lpstr>
      <vt:lpstr>PowerPoint Presentation</vt:lpstr>
      <vt:lpstr>Career</vt:lpstr>
      <vt:lpstr>PowerPoint Presentation</vt:lpstr>
      <vt:lpstr>Labor Market Data</vt:lpstr>
      <vt:lpstr>PowerPoint Presentation</vt:lpstr>
      <vt:lpstr>PowerPoint Presentation</vt:lpstr>
      <vt:lpstr>PowerPoint Presentation</vt:lpstr>
      <vt:lpstr>Example </vt:lpstr>
      <vt:lpstr> Given What You Know…</vt:lpstr>
      <vt:lpstr>PowerPoint Presentation</vt:lpstr>
    </vt:vector>
  </TitlesOfParts>
  <Company>South Plains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Preparatory Classes</dc:title>
  <dc:creator>Spears, Ronald W</dc:creator>
  <cp:lastModifiedBy>Shauna Lane</cp:lastModifiedBy>
  <cp:revision>38</cp:revision>
  <cp:lastPrinted>2014-08-04T21:47:29Z</cp:lastPrinted>
  <dcterms:created xsi:type="dcterms:W3CDTF">2014-05-30T14:51:54Z</dcterms:created>
  <dcterms:modified xsi:type="dcterms:W3CDTF">2014-08-04T21:54:55Z</dcterms:modified>
</cp:coreProperties>
</file>